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42"/>
  </p:notesMasterIdLst>
  <p:handoutMasterIdLst>
    <p:handoutMasterId r:id="rId43"/>
  </p:handoutMasterIdLst>
  <p:sldIdLst>
    <p:sldId id="256" r:id="rId5"/>
    <p:sldId id="289" r:id="rId6"/>
    <p:sldId id="261" r:id="rId7"/>
    <p:sldId id="262" r:id="rId8"/>
    <p:sldId id="280" r:id="rId9"/>
    <p:sldId id="278" r:id="rId10"/>
    <p:sldId id="263" r:id="rId11"/>
    <p:sldId id="264" r:id="rId12"/>
    <p:sldId id="266" r:id="rId13"/>
    <p:sldId id="267" r:id="rId14"/>
    <p:sldId id="293" r:id="rId15"/>
    <p:sldId id="271" r:id="rId16"/>
    <p:sldId id="290" r:id="rId17"/>
    <p:sldId id="291" r:id="rId18"/>
    <p:sldId id="294" r:id="rId19"/>
    <p:sldId id="257" r:id="rId20"/>
    <p:sldId id="258" r:id="rId21"/>
    <p:sldId id="259" r:id="rId22"/>
    <p:sldId id="297" r:id="rId23"/>
    <p:sldId id="298" r:id="rId24"/>
    <p:sldId id="283" r:id="rId25"/>
    <p:sldId id="299" r:id="rId26"/>
    <p:sldId id="300" r:id="rId27"/>
    <p:sldId id="301" r:id="rId28"/>
    <p:sldId id="302" r:id="rId29"/>
    <p:sldId id="303" r:id="rId30"/>
    <p:sldId id="304" r:id="rId31"/>
    <p:sldId id="305" r:id="rId32"/>
    <p:sldId id="306" r:id="rId33"/>
    <p:sldId id="282" r:id="rId34"/>
    <p:sldId id="284" r:id="rId35"/>
    <p:sldId id="285" r:id="rId36"/>
    <p:sldId id="286" r:id="rId37"/>
    <p:sldId id="295" r:id="rId38"/>
    <p:sldId id="287" r:id="rId39"/>
    <p:sldId id="296"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4CB4E-40A0-1D45-B6BB-83798CECCF21}" v="227" dt="2019-12-07T17:49:56.36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95764"/>
  </p:normalViewPr>
  <p:slideViewPr>
    <p:cSldViewPr snapToGrid="0">
      <p:cViewPr varScale="1">
        <p:scale>
          <a:sx n="75" d="100"/>
          <a:sy n="75" d="100"/>
        </p:scale>
        <p:origin x="678"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534776902887142E-2"/>
          <c:y val="0.12962962962962962"/>
          <c:w val="0.89709033245844272"/>
          <c:h val="0.81944444444444442"/>
        </c:manualLayout>
      </c:layout>
      <c:scatterChart>
        <c:scatterStyle val="lineMarker"/>
        <c:varyColors val="0"/>
        <c:ser>
          <c:idx val="0"/>
          <c:order val="0"/>
          <c:spPr>
            <a:ln w="25400">
              <a:no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linear"/>
            <c:intercept val="0"/>
            <c:dispRSqr val="0"/>
            <c:dispEq val="1"/>
            <c:trendlineLbl>
              <c:layout>
                <c:manualLayout>
                  <c:x val="9.4639235251374257E-2"/>
                  <c:y val="-0.59332990190704304"/>
                </c:manualLayout>
              </c:layout>
              <c:tx>
                <c:rich>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r>
                      <a:rPr lang="ja-JP"/>
                      <a:t>y = 0.0459x</a:t>
                    </a:r>
                    <a:r>
                      <a:rPr lang="en-US"/>
                      <a:t>  </a:t>
                    </a:r>
                    <a:endParaRPr lang="ja-JP"/>
                  </a:p>
                </c:rich>
              </c:tx>
              <c:numFmt formatCode="General" sourceLinked="0"/>
              <c:spPr>
                <a:noFill/>
                <a:ln>
                  <a:noFill/>
                </a:ln>
                <a:effectLst/>
              </c:spPr>
              <c:txPr>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trendlineLbl>
          </c:trendline>
          <c:xVal>
            <c:numRef>
              <c:f>SBX!$G$2:$G$60</c:f>
              <c:numCache>
                <c:formatCode>General</c:formatCode>
                <c:ptCount val="59"/>
                <c:pt idx="0">
                  <c:v>6.678857852074746E-2</c:v>
                </c:pt>
                <c:pt idx="1">
                  <c:v>6.8090867333612262E-2</c:v>
                </c:pt>
                <c:pt idx="2">
                  <c:v>1.6639728251365591E-2</c:v>
                </c:pt>
                <c:pt idx="3">
                  <c:v>4.7096445241489072E-2</c:v>
                </c:pt>
                <c:pt idx="4">
                  <c:v>4.8003017248782399E-2</c:v>
                </c:pt>
                <c:pt idx="5">
                  <c:v>3.5230804551961745E-2</c:v>
                </c:pt>
                <c:pt idx="6">
                  <c:v>8.0380493722230148E-2</c:v>
                </c:pt>
                <c:pt idx="7">
                  <c:v>-3.4179058002528712E-2</c:v>
                </c:pt>
                <c:pt idx="8">
                  <c:v>1.8708120763877876E-2</c:v>
                </c:pt>
                <c:pt idx="9">
                  <c:v>0.1008091481487913</c:v>
                </c:pt>
                <c:pt idx="10">
                  <c:v>-1.8858952354415735E-2</c:v>
                </c:pt>
                <c:pt idx="11">
                  <c:v>-1.8987260963322625E-2</c:v>
                </c:pt>
                <c:pt idx="12">
                  <c:v>1.2327204596041409E-2</c:v>
                </c:pt>
                <c:pt idx="13">
                  <c:v>-4.2126101492266123E-2</c:v>
                </c:pt>
                <c:pt idx="14">
                  <c:v>2.8948702566412941E-2</c:v>
                </c:pt>
                <c:pt idx="15">
                  <c:v>-5.8123879512310045E-2</c:v>
                </c:pt>
                <c:pt idx="16">
                  <c:v>-2.3830776068524046E-2</c:v>
                </c:pt>
                <c:pt idx="17">
                  <c:v>4.4267724105581933E-2</c:v>
                </c:pt>
                <c:pt idx="18">
                  <c:v>1.6281440660151265E-2</c:v>
                </c:pt>
                <c:pt idx="19">
                  <c:v>-3.1352086516160241E-2</c:v>
                </c:pt>
                <c:pt idx="20">
                  <c:v>-3.38157596977917E-2</c:v>
                </c:pt>
                <c:pt idx="21">
                  <c:v>-1.9763537754922875E-2</c:v>
                </c:pt>
                <c:pt idx="22">
                  <c:v>9.2330943062723755E-2</c:v>
                </c:pt>
                <c:pt idx="23">
                  <c:v>-3.7826919009398483E-2</c:v>
                </c:pt>
                <c:pt idx="24">
                  <c:v>-5.40339421508084E-3</c:v>
                </c:pt>
                <c:pt idx="25">
                  <c:v>2.9880449131390655E-2</c:v>
                </c:pt>
                <c:pt idx="26">
                  <c:v>3.1354077794960959E-2</c:v>
                </c:pt>
                <c:pt idx="27">
                  <c:v>2.8600936600770895E-2</c:v>
                </c:pt>
                <c:pt idx="28">
                  <c:v>5.9107565627257989E-2</c:v>
                </c:pt>
                <c:pt idx="29">
                  <c:v>-7.9544125593225976E-2</c:v>
                </c:pt>
                <c:pt idx="30">
                  <c:v>-7.4258330964380628E-2</c:v>
                </c:pt>
                <c:pt idx="31">
                  <c:v>1.6302323887556345E-2</c:v>
                </c:pt>
                <c:pt idx="32">
                  <c:v>-1.6542872198218855E-2</c:v>
                </c:pt>
                <c:pt idx="33">
                  <c:v>2.1038934078796059E-2</c:v>
                </c:pt>
                <c:pt idx="34">
                  <c:v>5.4339853430382501E-2</c:v>
                </c:pt>
                <c:pt idx="35">
                  <c:v>-1.4832499325432955E-3</c:v>
                </c:pt>
                <c:pt idx="36">
                  <c:v>-1.0795745534165589E-2</c:v>
                </c:pt>
                <c:pt idx="37">
                  <c:v>5.1047980025949007E-3</c:v>
                </c:pt>
                <c:pt idx="38">
                  <c:v>1.9334320243078344E-2</c:v>
                </c:pt>
                <c:pt idx="39">
                  <c:v>-5.5277333084082754E-3</c:v>
                </c:pt>
                <c:pt idx="40">
                  <c:v>-1.5633221053966188E-2</c:v>
                </c:pt>
                <c:pt idx="41">
                  <c:v>-0.13348420884010476</c:v>
                </c:pt>
                <c:pt idx="42">
                  <c:v>7.2466812695150276E-2</c:v>
                </c:pt>
                <c:pt idx="43">
                  <c:v>2.0232803589502274E-2</c:v>
                </c:pt>
                <c:pt idx="44">
                  <c:v>7.0827262771874608E-2</c:v>
                </c:pt>
                <c:pt idx="45">
                  <c:v>2.5158297461104945E-2</c:v>
                </c:pt>
                <c:pt idx="46">
                  <c:v>0.14501467378770738</c:v>
                </c:pt>
                <c:pt idx="47">
                  <c:v>-2.9589843962881002E-2</c:v>
                </c:pt>
                <c:pt idx="48">
                  <c:v>5.8074642461360924E-2</c:v>
                </c:pt>
                <c:pt idx="49">
                  <c:v>3.1112400970861622E-2</c:v>
                </c:pt>
                <c:pt idx="50">
                  <c:v>6.3591826042495345E-2</c:v>
                </c:pt>
                <c:pt idx="51">
                  <c:v>4.4928892848499949E-2</c:v>
                </c:pt>
                <c:pt idx="52">
                  <c:v>-2.0854914637518498E-2</c:v>
                </c:pt>
                <c:pt idx="53">
                  <c:v>0.10726935564972023</c:v>
                </c:pt>
                <c:pt idx="54">
                  <c:v>0.12954790914774</c:v>
                </c:pt>
                <c:pt idx="55">
                  <c:v>1.9748611325637093E-2</c:v>
                </c:pt>
                <c:pt idx="56">
                  <c:v>-8.0829151566890522E-2</c:v>
                </c:pt>
                <c:pt idx="57">
                  <c:v>-4.3655329347990102E-2</c:v>
                </c:pt>
                <c:pt idx="58">
                  <c:v>-7.3320343462380212E-3</c:v>
                </c:pt>
              </c:numCache>
            </c:numRef>
          </c:xVal>
          <c:yVal>
            <c:numRef>
              <c:f>SBX!$H$2:$H$60</c:f>
              <c:numCache>
                <c:formatCode>General</c:formatCode>
                <c:ptCount val="59"/>
                <c:pt idx="0">
                  <c:v>-0.21126760563380281</c:v>
                </c:pt>
                <c:pt idx="1">
                  <c:v>-0.125</c:v>
                </c:pt>
                <c:pt idx="2">
                  <c:v>0.10204081632653061</c:v>
                </c:pt>
                <c:pt idx="3">
                  <c:v>3.7037037037037035E-2</c:v>
                </c:pt>
                <c:pt idx="4">
                  <c:v>0.125</c:v>
                </c:pt>
                <c:pt idx="5">
                  <c:v>-6.3492063492063489E-2</c:v>
                </c:pt>
                <c:pt idx="6">
                  <c:v>0</c:v>
                </c:pt>
                <c:pt idx="7">
                  <c:v>-1.6949152542372881E-2</c:v>
                </c:pt>
                <c:pt idx="8">
                  <c:v>8.6206896551724144E-2</c:v>
                </c:pt>
                <c:pt idx="9">
                  <c:v>-6.3492063492063489E-2</c:v>
                </c:pt>
                <c:pt idx="10">
                  <c:v>0.52542372881355937</c:v>
                </c:pt>
                <c:pt idx="11">
                  <c:v>-0.14444444444444443</c:v>
                </c:pt>
                <c:pt idx="12">
                  <c:v>-0.18181818181818182</c:v>
                </c:pt>
                <c:pt idx="13">
                  <c:v>-7.9365079365079361E-2</c:v>
                </c:pt>
                <c:pt idx="14">
                  <c:v>3.4482758620689655E-2</c:v>
                </c:pt>
                <c:pt idx="15">
                  <c:v>0.05</c:v>
                </c:pt>
                <c:pt idx="16">
                  <c:v>0.1111111111111111</c:v>
                </c:pt>
                <c:pt idx="17">
                  <c:v>2.8571428571428571E-2</c:v>
                </c:pt>
                <c:pt idx="18">
                  <c:v>0</c:v>
                </c:pt>
                <c:pt idx="19">
                  <c:v>-9.7222222222222224E-2</c:v>
                </c:pt>
                <c:pt idx="20">
                  <c:v>6.1538461538461542E-2</c:v>
                </c:pt>
                <c:pt idx="21">
                  <c:v>-8.6956521739130432E-2</c:v>
                </c:pt>
                <c:pt idx="22">
                  <c:v>0.22222222222222221</c:v>
                </c:pt>
                <c:pt idx="23">
                  <c:v>0.11688311688311688</c:v>
                </c:pt>
                <c:pt idx="24">
                  <c:v>-0.19767441860465115</c:v>
                </c:pt>
                <c:pt idx="25">
                  <c:v>-7.2463768115942032E-2</c:v>
                </c:pt>
                <c:pt idx="26">
                  <c:v>1.5625E-2</c:v>
                </c:pt>
                <c:pt idx="27">
                  <c:v>0.35384615384615387</c:v>
                </c:pt>
                <c:pt idx="28">
                  <c:v>-0.14772727272727273</c:v>
                </c:pt>
                <c:pt idx="29">
                  <c:v>-5.3333333333333337E-2</c:v>
                </c:pt>
                <c:pt idx="30">
                  <c:v>0</c:v>
                </c:pt>
                <c:pt idx="31">
                  <c:v>0</c:v>
                </c:pt>
                <c:pt idx="32">
                  <c:v>-1.4084507042253521E-2</c:v>
                </c:pt>
                <c:pt idx="33">
                  <c:v>-4.2857142857142858E-2</c:v>
                </c:pt>
                <c:pt idx="34">
                  <c:v>0.17910447761194029</c:v>
                </c:pt>
                <c:pt idx="35">
                  <c:v>7.5949367088607597E-2</c:v>
                </c:pt>
                <c:pt idx="36">
                  <c:v>-0.2</c:v>
                </c:pt>
                <c:pt idx="37">
                  <c:v>-8.8235294117647065E-2</c:v>
                </c:pt>
                <c:pt idx="38">
                  <c:v>8.0645161290322578E-2</c:v>
                </c:pt>
                <c:pt idx="39">
                  <c:v>0.2537313432835821</c:v>
                </c:pt>
                <c:pt idx="40">
                  <c:v>-8.3333333333333329E-2</c:v>
                </c:pt>
                <c:pt idx="41">
                  <c:v>-1.2987012987012988E-2</c:v>
                </c:pt>
                <c:pt idx="42">
                  <c:v>3.9473684210526314E-2</c:v>
                </c:pt>
                <c:pt idx="43">
                  <c:v>-1.2658227848101266E-2</c:v>
                </c:pt>
                <c:pt idx="44">
                  <c:v>-3.8461538461538464E-2</c:v>
                </c:pt>
                <c:pt idx="45">
                  <c:v>-1.3333333333333334E-2</c:v>
                </c:pt>
                <c:pt idx="46">
                  <c:v>0.16216216216216217</c:v>
                </c:pt>
                <c:pt idx="47">
                  <c:v>5.8139534883720929E-2</c:v>
                </c:pt>
                <c:pt idx="48">
                  <c:v>-0.18681318681318682</c:v>
                </c:pt>
                <c:pt idx="49">
                  <c:v>-6.7567567567567571E-2</c:v>
                </c:pt>
                <c:pt idx="50">
                  <c:v>5.7971014492753624E-2</c:v>
                </c:pt>
                <c:pt idx="51">
                  <c:v>4.1095890410958902E-2</c:v>
                </c:pt>
                <c:pt idx="52">
                  <c:v>0.28947368421052633</c:v>
                </c:pt>
                <c:pt idx="53">
                  <c:v>-0.11224489795918367</c:v>
                </c:pt>
                <c:pt idx="54">
                  <c:v>2.2988505747126436E-2</c:v>
                </c:pt>
                <c:pt idx="55">
                  <c:v>-4.49438202247191E-2</c:v>
                </c:pt>
                <c:pt idx="56">
                  <c:v>0</c:v>
                </c:pt>
                <c:pt idx="57">
                  <c:v>-8.2352941176470587E-2</c:v>
                </c:pt>
                <c:pt idx="58">
                  <c:v>0.28205128205128205</c:v>
                </c:pt>
              </c:numCache>
            </c:numRef>
          </c:yVal>
          <c:smooth val="0"/>
          <c:extLst>
            <c:ext xmlns:c16="http://schemas.microsoft.com/office/drawing/2014/chart" uri="{C3380CC4-5D6E-409C-BE32-E72D297353CC}">
              <c16:uniqueId val="{00000001-F330-4622-BD6A-4B39CBAFD99D}"/>
            </c:ext>
          </c:extLst>
        </c:ser>
        <c:dLbls>
          <c:showLegendKey val="0"/>
          <c:showVal val="0"/>
          <c:showCatName val="0"/>
          <c:showSerName val="0"/>
          <c:showPercent val="0"/>
          <c:showBubbleSize val="0"/>
        </c:dLbls>
        <c:axId val="571092432"/>
        <c:axId val="571090464"/>
      </c:scatterChart>
      <c:valAx>
        <c:axId val="57109243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71090464"/>
        <c:crosses val="autoZero"/>
        <c:crossBetween val="midCat"/>
      </c:valAx>
      <c:valAx>
        <c:axId val="5710904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71092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201443569553805E-2"/>
          <c:y val="8.215188692313416E-2"/>
          <c:w val="0.90342366579177602"/>
          <c:h val="0.86692209009862209"/>
        </c:manualLayout>
      </c:layout>
      <c:scatterChart>
        <c:scatterStyle val="lineMarker"/>
        <c:varyColors val="0"/>
        <c:ser>
          <c:idx val="0"/>
          <c:order val="0"/>
          <c:spPr>
            <a:ln w="25400">
              <a:no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linear"/>
            <c:intercept val="0"/>
            <c:dispRSqr val="0"/>
            <c:dispEq val="1"/>
            <c:trendlineLbl>
              <c:layout>
                <c:manualLayout>
                  <c:x val="3.857511518240591E-2"/>
                  <c:y val="-0.69563753713278775"/>
                </c:manualLayout>
              </c:layout>
              <c:tx>
                <c:rich>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r>
                      <a:rPr lang="en-US"/>
                      <a:t>y = -0.167x </a:t>
                    </a:r>
                  </a:p>
                </c:rich>
              </c:tx>
              <c:numFmt formatCode="General" sourceLinked="0"/>
              <c:spPr>
                <a:noFill/>
                <a:ln>
                  <a:noFill/>
                </a:ln>
                <a:effectLst/>
              </c:spPr>
              <c:txPr>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trendlineLbl>
          </c:trendline>
          <c:xVal>
            <c:numRef>
              <c:f>AB!$G$2:$G$60</c:f>
              <c:numCache>
                <c:formatCode>General</c:formatCode>
                <c:ptCount val="59"/>
                <c:pt idx="0">
                  <c:v>3.7221044022940103E-2</c:v>
                </c:pt>
                <c:pt idx="1">
                  <c:v>0.1157893738073489</c:v>
                </c:pt>
                <c:pt idx="2">
                  <c:v>-2.530014718468275E-2</c:v>
                </c:pt>
                <c:pt idx="3">
                  <c:v>1.4235793383098268E-2</c:v>
                </c:pt>
                <c:pt idx="4">
                  <c:v>0.10692387759988034</c:v>
                </c:pt>
                <c:pt idx="5">
                  <c:v>-4.1567777575658715E-2</c:v>
                </c:pt>
                <c:pt idx="6">
                  <c:v>6.52623326549302E-2</c:v>
                </c:pt>
                <c:pt idx="7">
                  <c:v>0.11012020326641747</c:v>
                </c:pt>
                <c:pt idx="8">
                  <c:v>7.8938178806494508E-2</c:v>
                </c:pt>
                <c:pt idx="9">
                  <c:v>0.12528337826584729</c:v>
                </c:pt>
                <c:pt idx="10">
                  <c:v>8.3429069428596875E-2</c:v>
                </c:pt>
                <c:pt idx="11">
                  <c:v>2.788098884905622E-2</c:v>
                </c:pt>
                <c:pt idx="12">
                  <c:v>-0.1004906816470706</c:v>
                </c:pt>
                <c:pt idx="13">
                  <c:v>-9.0465247822023087E-2</c:v>
                </c:pt>
                <c:pt idx="14">
                  <c:v>6.8519058289924939E-2</c:v>
                </c:pt>
                <c:pt idx="15">
                  <c:v>2.6906337310661322E-2</c:v>
                </c:pt>
                <c:pt idx="16">
                  <c:v>0.13896116240578896</c:v>
                </c:pt>
                <c:pt idx="17">
                  <c:v>9.4245137483160556E-3</c:v>
                </c:pt>
                <c:pt idx="18">
                  <c:v>1.3373636659179181E-2</c:v>
                </c:pt>
                <c:pt idx="19">
                  <c:v>3.0129407107135672E-2</c:v>
                </c:pt>
                <c:pt idx="20">
                  <c:v>7.0824376123160171E-2</c:v>
                </c:pt>
                <c:pt idx="21">
                  <c:v>-2.5507923424314589E-2</c:v>
                </c:pt>
                <c:pt idx="22">
                  <c:v>-0.15195738395704803</c:v>
                </c:pt>
                <c:pt idx="23">
                  <c:v>4.9166424617389801E-3</c:v>
                </c:pt>
                <c:pt idx="24">
                  <c:v>9.2960157363489948E-2</c:v>
                </c:pt>
                <c:pt idx="25">
                  <c:v>0.12235759593757996</c:v>
                </c:pt>
                <c:pt idx="26">
                  <c:v>0.10480840222639895</c:v>
                </c:pt>
                <c:pt idx="27">
                  <c:v>5.4350081582258472E-2</c:v>
                </c:pt>
                <c:pt idx="28">
                  <c:v>0.12114833048426683</c:v>
                </c:pt>
                <c:pt idx="29">
                  <c:v>-1.7241424937356746E-2</c:v>
                </c:pt>
                <c:pt idx="30">
                  <c:v>7.3128426118753004E-2</c:v>
                </c:pt>
                <c:pt idx="31">
                  <c:v>6.1184729357513325E-2</c:v>
                </c:pt>
                <c:pt idx="32">
                  <c:v>-1.6015740115614432E-2</c:v>
                </c:pt>
                <c:pt idx="33">
                  <c:v>1.5191347447975626E-2</c:v>
                </c:pt>
                <c:pt idx="34">
                  <c:v>-4.7182707271032978E-2</c:v>
                </c:pt>
                <c:pt idx="35">
                  <c:v>1.4743630368958998E-2</c:v>
                </c:pt>
                <c:pt idx="36">
                  <c:v>0.17072009513222636</c:v>
                </c:pt>
                <c:pt idx="37">
                  <c:v>-1.3489857225079718E-2</c:v>
                </c:pt>
                <c:pt idx="38">
                  <c:v>-7.7533116565230265E-2</c:v>
                </c:pt>
                <c:pt idx="39">
                  <c:v>-1.1383605412924299E-2</c:v>
                </c:pt>
                <c:pt idx="40">
                  <c:v>6.8726518889588639E-2</c:v>
                </c:pt>
                <c:pt idx="41">
                  <c:v>7.6293805132353038E-2</c:v>
                </c:pt>
                <c:pt idx="42">
                  <c:v>-3.7997930758672797E-2</c:v>
                </c:pt>
                <c:pt idx="43">
                  <c:v>-1.797872627434241E-2</c:v>
                </c:pt>
                <c:pt idx="44">
                  <c:v>0.15381416199965567</c:v>
                </c:pt>
                <c:pt idx="45">
                  <c:v>-0.16997228339441298</c:v>
                </c:pt>
                <c:pt idx="46">
                  <c:v>-0.27762493374428182</c:v>
                </c:pt>
                <c:pt idx="47">
                  <c:v>-6.6359265122161323E-2</c:v>
                </c:pt>
                <c:pt idx="48">
                  <c:v>1.4386948326266007E-2</c:v>
                </c:pt>
                <c:pt idx="49">
                  <c:v>-0.10795938881964288</c:v>
                </c:pt>
                <c:pt idx="50">
                  <c:v>8.0446078751726963E-2</c:v>
                </c:pt>
                <c:pt idx="51">
                  <c:v>6.7368133372798567E-2</c:v>
                </c:pt>
                <c:pt idx="52">
                  <c:v>-0.100394111188428</c:v>
                </c:pt>
                <c:pt idx="53">
                  <c:v>8.8309939781183774E-2</c:v>
                </c:pt>
                <c:pt idx="54">
                  <c:v>3.2627139139255454E-2</c:v>
                </c:pt>
                <c:pt idx="55">
                  <c:v>3.8161590555535932E-2</c:v>
                </c:pt>
                <c:pt idx="56">
                  <c:v>4.584980418378673E-2</c:v>
                </c:pt>
                <c:pt idx="57">
                  <c:v>5.8767972742553715E-2</c:v>
                </c:pt>
                <c:pt idx="58">
                  <c:v>-6.60359997507763E-2</c:v>
                </c:pt>
              </c:numCache>
            </c:numRef>
          </c:xVal>
          <c:yVal>
            <c:numRef>
              <c:f>AB!$H$2:$H$60</c:f>
              <c:numCache>
                <c:formatCode>General</c:formatCode>
                <c:ptCount val="59"/>
                <c:pt idx="0">
                  <c:v>-0.25</c:v>
                </c:pt>
                <c:pt idx="1">
                  <c:v>-0.16666666666666666</c:v>
                </c:pt>
                <c:pt idx="2">
                  <c:v>-0.05</c:v>
                </c:pt>
                <c:pt idx="3">
                  <c:v>5.2631578947368418E-2</c:v>
                </c:pt>
                <c:pt idx="4">
                  <c:v>-0.15</c:v>
                </c:pt>
                <c:pt idx="5">
                  <c:v>5.8823529411764705E-2</c:v>
                </c:pt>
                <c:pt idx="6">
                  <c:v>5.5555555555555552E-2</c:v>
                </c:pt>
                <c:pt idx="7">
                  <c:v>0.10526315789473684</c:v>
                </c:pt>
                <c:pt idx="8">
                  <c:v>-0.33333333333333331</c:v>
                </c:pt>
                <c:pt idx="9">
                  <c:v>0.14285714285714285</c:v>
                </c:pt>
                <c:pt idx="10">
                  <c:v>1.4375</c:v>
                </c:pt>
                <c:pt idx="11">
                  <c:v>-0.28205128205128205</c:v>
                </c:pt>
                <c:pt idx="12">
                  <c:v>-0.25</c:v>
                </c:pt>
                <c:pt idx="13">
                  <c:v>-9.5238095238095233E-2</c:v>
                </c:pt>
                <c:pt idx="14">
                  <c:v>-5.2631578947368418E-2</c:v>
                </c:pt>
                <c:pt idx="15">
                  <c:v>0</c:v>
                </c:pt>
                <c:pt idx="16">
                  <c:v>0.33333333333333331</c:v>
                </c:pt>
                <c:pt idx="17">
                  <c:v>-0.33333333333333331</c:v>
                </c:pt>
                <c:pt idx="18">
                  <c:v>-0.125</c:v>
                </c:pt>
                <c:pt idx="19">
                  <c:v>-7.1428571428571425E-2</c:v>
                </c:pt>
                <c:pt idx="20">
                  <c:v>0.15384615384615385</c:v>
                </c:pt>
                <c:pt idx="21">
                  <c:v>0.2</c:v>
                </c:pt>
                <c:pt idx="22">
                  <c:v>0.55555555555555558</c:v>
                </c:pt>
                <c:pt idx="23">
                  <c:v>-0.25</c:v>
                </c:pt>
                <c:pt idx="24">
                  <c:v>-0.33333333333333331</c:v>
                </c:pt>
                <c:pt idx="25">
                  <c:v>-7.1428571428571425E-2</c:v>
                </c:pt>
                <c:pt idx="26">
                  <c:v>0</c:v>
                </c:pt>
                <c:pt idx="27">
                  <c:v>0.53846153846153844</c:v>
                </c:pt>
                <c:pt idx="28">
                  <c:v>-0.25</c:v>
                </c:pt>
                <c:pt idx="29">
                  <c:v>-6.6666666666666666E-2</c:v>
                </c:pt>
                <c:pt idx="30">
                  <c:v>0</c:v>
                </c:pt>
                <c:pt idx="31">
                  <c:v>0.14285714285714285</c:v>
                </c:pt>
                <c:pt idx="32">
                  <c:v>-0.1875</c:v>
                </c:pt>
                <c:pt idx="33">
                  <c:v>0.15384615384615385</c:v>
                </c:pt>
                <c:pt idx="34">
                  <c:v>2.5333333333333332</c:v>
                </c:pt>
                <c:pt idx="35">
                  <c:v>-0.49056603773584906</c:v>
                </c:pt>
                <c:pt idx="36">
                  <c:v>-0.37037037037037035</c:v>
                </c:pt>
                <c:pt idx="37">
                  <c:v>-0.23529411764705882</c:v>
                </c:pt>
                <c:pt idx="38">
                  <c:v>-7.6923076923076927E-2</c:v>
                </c:pt>
                <c:pt idx="39">
                  <c:v>-0.16666666666666666</c:v>
                </c:pt>
                <c:pt idx="40">
                  <c:v>0.1</c:v>
                </c:pt>
                <c:pt idx="41">
                  <c:v>-9.0909090909090912E-2</c:v>
                </c:pt>
                <c:pt idx="42">
                  <c:v>0</c:v>
                </c:pt>
                <c:pt idx="43">
                  <c:v>0.2</c:v>
                </c:pt>
                <c:pt idx="44">
                  <c:v>0.16666666666666666</c:v>
                </c:pt>
                <c:pt idx="45">
                  <c:v>0.6428571428571429</c:v>
                </c:pt>
                <c:pt idx="46">
                  <c:v>-0.30434782608695654</c:v>
                </c:pt>
                <c:pt idx="47">
                  <c:v>0</c:v>
                </c:pt>
                <c:pt idx="48">
                  <c:v>-0.3125</c:v>
                </c:pt>
                <c:pt idx="49">
                  <c:v>-0.18181818181818182</c:v>
                </c:pt>
                <c:pt idx="50">
                  <c:v>0.1111111111111111</c:v>
                </c:pt>
                <c:pt idx="51">
                  <c:v>-0.2</c:v>
                </c:pt>
                <c:pt idx="52">
                  <c:v>0.5</c:v>
                </c:pt>
                <c:pt idx="53">
                  <c:v>0</c:v>
                </c:pt>
                <c:pt idx="54">
                  <c:v>-8.3333333333333329E-2</c:v>
                </c:pt>
                <c:pt idx="55">
                  <c:v>0.27272727272727271</c:v>
                </c:pt>
                <c:pt idx="56">
                  <c:v>0.42857142857142855</c:v>
                </c:pt>
                <c:pt idx="57">
                  <c:v>1.1499999999999999</c:v>
                </c:pt>
                <c:pt idx="58">
                  <c:v>-0.20930232558139536</c:v>
                </c:pt>
              </c:numCache>
            </c:numRef>
          </c:yVal>
          <c:smooth val="0"/>
          <c:extLst>
            <c:ext xmlns:c16="http://schemas.microsoft.com/office/drawing/2014/chart" uri="{C3380CC4-5D6E-409C-BE32-E72D297353CC}">
              <c16:uniqueId val="{00000001-89E0-4E28-9E41-99C97B004835}"/>
            </c:ext>
          </c:extLst>
        </c:ser>
        <c:dLbls>
          <c:showLegendKey val="0"/>
          <c:showVal val="0"/>
          <c:showCatName val="0"/>
          <c:showSerName val="0"/>
          <c:showPercent val="0"/>
          <c:showBubbleSize val="0"/>
        </c:dLbls>
        <c:axId val="558563752"/>
        <c:axId val="558572608"/>
      </c:scatterChart>
      <c:valAx>
        <c:axId val="558563752"/>
        <c:scaling>
          <c:orientation val="minMax"/>
          <c:min val="-0.30000000000000004"/>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58572608"/>
        <c:crosses val="autoZero"/>
        <c:crossBetween val="midCat"/>
      </c:valAx>
      <c:valAx>
        <c:axId val="558572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58563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201443569553805E-2"/>
          <c:y val="0.10185185185185185"/>
          <c:w val="0.89709033245844272"/>
          <c:h val="0.84722222222222221"/>
        </c:manualLayout>
      </c:layout>
      <c:scatterChart>
        <c:scatterStyle val="lineMarker"/>
        <c:varyColors val="0"/>
        <c:ser>
          <c:idx val="0"/>
          <c:order val="0"/>
          <c:spPr>
            <a:ln w="25400">
              <a:no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linear"/>
            <c:intercept val="0"/>
            <c:dispRSqr val="0"/>
            <c:dispEq val="1"/>
            <c:trendlineLbl>
              <c:layout>
                <c:manualLayout>
                  <c:x val="7.870276687609562E-2"/>
                  <c:y val="-0.55218579958694436"/>
                </c:manualLayout>
              </c:layout>
              <c:tx>
                <c:rich>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r>
                      <a:rPr lang="en-US"/>
                      <a:t>y = -0.3328x </a:t>
                    </a:r>
                  </a:p>
                </c:rich>
              </c:tx>
              <c:numFmt formatCode="General" sourceLinked="0"/>
              <c:spPr>
                <a:noFill/>
                <a:ln>
                  <a:noFill/>
                </a:ln>
                <a:effectLst/>
              </c:spPr>
              <c:txPr>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trendlineLbl>
          </c:trendline>
          <c:xVal>
            <c:numRef>
              <c:f>WMT!$G$2:$G$60</c:f>
              <c:numCache>
                <c:formatCode>General</c:formatCode>
                <c:ptCount val="59"/>
                <c:pt idx="0">
                  <c:v>-4.9516729062580979E-3</c:v>
                </c:pt>
                <c:pt idx="1">
                  <c:v>-1.2355739964573812E-2</c:v>
                </c:pt>
                <c:pt idx="2">
                  <c:v>-2.0016537593991825E-2</c:v>
                </c:pt>
                <c:pt idx="3">
                  <c:v>-4.5364350894784682E-2</c:v>
                </c:pt>
                <c:pt idx="4">
                  <c:v>-4.8430370569685056E-2</c:v>
                </c:pt>
                <c:pt idx="5">
                  <c:v>-3.8943596026091494E-2</c:v>
                </c:pt>
                <c:pt idx="6">
                  <c:v>1.4803363400383759E-2</c:v>
                </c:pt>
                <c:pt idx="7">
                  <c:v>-0.10072238234634202</c:v>
                </c:pt>
                <c:pt idx="8">
                  <c:v>8.5391805758286352E-3</c:v>
                </c:pt>
                <c:pt idx="9">
                  <c:v>-0.1172116860067234</c:v>
                </c:pt>
                <c:pt idx="10">
                  <c:v>2.7952608426177649E-2</c:v>
                </c:pt>
                <c:pt idx="11">
                  <c:v>4.1808103647201444E-2</c:v>
                </c:pt>
                <c:pt idx="12">
                  <c:v>9.161249841442809E-2</c:v>
                </c:pt>
                <c:pt idx="13">
                  <c:v>-3.0142618435321687E-4</c:v>
                </c:pt>
                <c:pt idx="14">
                  <c:v>3.240880783926512E-2</c:v>
                </c:pt>
                <c:pt idx="15">
                  <c:v>-1.6424996818727763E-2</c:v>
                </c:pt>
                <c:pt idx="16">
                  <c:v>5.8471237466853426E-2</c:v>
                </c:pt>
                <c:pt idx="17">
                  <c:v>3.9201044088187642E-2</c:v>
                </c:pt>
                <c:pt idx="18">
                  <c:v>-6.8488188202113856E-4</c:v>
                </c:pt>
                <c:pt idx="19">
                  <c:v>-2.0967518124030731E-2</c:v>
                </c:pt>
                <c:pt idx="20">
                  <c:v>1.6429245138322258E-2</c:v>
                </c:pt>
                <c:pt idx="21">
                  <c:v>-2.9118138657597502E-2</c:v>
                </c:pt>
                <c:pt idx="22">
                  <c:v>5.8555903661611768E-3</c:v>
                </c:pt>
                <c:pt idx="23">
                  <c:v>-1.8599992254166212E-2</c:v>
                </c:pt>
                <c:pt idx="24">
                  <c:v>-2.7522345580981343E-2</c:v>
                </c:pt>
                <c:pt idx="25">
                  <c:v>6.2781112485462323E-2</c:v>
                </c:pt>
                <c:pt idx="26">
                  <c:v>1.6212985447962305E-2</c:v>
                </c:pt>
                <c:pt idx="27">
                  <c:v>5.067685336586028E-2</c:v>
                </c:pt>
                <c:pt idx="28">
                  <c:v>4.5491188457909261E-2</c:v>
                </c:pt>
                <c:pt idx="29">
                  <c:v>-3.0706971117782662E-2</c:v>
                </c:pt>
                <c:pt idx="30">
                  <c:v>5.6950405938803031E-2</c:v>
                </c:pt>
                <c:pt idx="31">
                  <c:v>-2.4003025630915852E-2</c:v>
                </c:pt>
                <c:pt idx="32">
                  <c:v>7.1923226740828738E-3</c:v>
                </c:pt>
                <c:pt idx="33">
                  <c:v>0.11735342419897551</c:v>
                </c:pt>
                <c:pt idx="34">
                  <c:v>0.11361817909637797</c:v>
                </c:pt>
                <c:pt idx="35">
                  <c:v>1.5633093550393582E-2</c:v>
                </c:pt>
                <c:pt idx="36">
                  <c:v>8.5182785529660202E-2</c:v>
                </c:pt>
                <c:pt idx="37">
                  <c:v>-0.15562839736122977</c:v>
                </c:pt>
                <c:pt idx="38">
                  <c:v>-1.1554304530079029E-2</c:v>
                </c:pt>
                <c:pt idx="39">
                  <c:v>1.9536214521382315E-4</c:v>
                </c:pt>
                <c:pt idx="40">
                  <c:v>-6.6922769800224227E-2</c:v>
                </c:pt>
                <c:pt idx="41">
                  <c:v>4.4216015520506934E-2</c:v>
                </c:pt>
                <c:pt idx="42">
                  <c:v>4.1797970229053925E-2</c:v>
                </c:pt>
                <c:pt idx="43">
                  <c:v>7.4302251964039764E-2</c:v>
                </c:pt>
                <c:pt idx="44">
                  <c:v>-1.4652058180562809E-2</c:v>
                </c:pt>
                <c:pt idx="45">
                  <c:v>6.7830797518602798E-2</c:v>
                </c:pt>
                <c:pt idx="46">
                  <c:v>-2.6226563686740072E-2</c:v>
                </c:pt>
                <c:pt idx="47">
                  <c:v>-4.6082943043498394E-2</c:v>
                </c:pt>
                <c:pt idx="48">
                  <c:v>3.4384871843504222E-2</c:v>
                </c:pt>
                <c:pt idx="49">
                  <c:v>3.2974931159074808E-2</c:v>
                </c:pt>
                <c:pt idx="50">
                  <c:v>-1.474883231809822E-2</c:v>
                </c:pt>
                <c:pt idx="51">
                  <c:v>6.0118326522691508E-2</c:v>
                </c:pt>
                <c:pt idx="52">
                  <c:v>-1.3613372709798049E-2</c:v>
                </c:pt>
                <c:pt idx="53">
                  <c:v>9.5001465694843135E-2</c:v>
                </c:pt>
                <c:pt idx="54">
                  <c:v>-9.9554534409403823E-4</c:v>
                </c:pt>
                <c:pt idx="55">
                  <c:v>3.5151344930424544E-2</c:v>
                </c:pt>
                <c:pt idx="56">
                  <c:v>4.3796488708365611E-2</c:v>
                </c:pt>
                <c:pt idx="57">
                  <c:v>-1.196493090663976E-2</c:v>
                </c:pt>
                <c:pt idx="58">
                  <c:v>3.1724381174750418E-2</c:v>
                </c:pt>
              </c:numCache>
            </c:numRef>
          </c:xVal>
          <c:yVal>
            <c:numRef>
              <c:f>WMT!$H$2:$H$60</c:f>
              <c:numCache>
                <c:formatCode>General</c:formatCode>
                <c:ptCount val="59"/>
                <c:pt idx="0">
                  <c:v>-0.2</c:v>
                </c:pt>
                <c:pt idx="1">
                  <c:v>0</c:v>
                </c:pt>
                <c:pt idx="2">
                  <c:v>0.125</c:v>
                </c:pt>
                <c:pt idx="3">
                  <c:v>0.1111111111111111</c:v>
                </c:pt>
                <c:pt idx="4">
                  <c:v>0.2</c:v>
                </c:pt>
                <c:pt idx="5">
                  <c:v>0.33333333333333331</c:v>
                </c:pt>
                <c:pt idx="6">
                  <c:v>0.3125</c:v>
                </c:pt>
                <c:pt idx="7">
                  <c:v>0.14285714285714285</c:v>
                </c:pt>
                <c:pt idx="8">
                  <c:v>-8.3333333333333329E-2</c:v>
                </c:pt>
                <c:pt idx="9">
                  <c:v>4.5454545454545456E-2</c:v>
                </c:pt>
                <c:pt idx="10">
                  <c:v>0.13043478260869565</c:v>
                </c:pt>
                <c:pt idx="11">
                  <c:v>0.38461538461538464</c:v>
                </c:pt>
                <c:pt idx="12">
                  <c:v>-0.27777777777777779</c:v>
                </c:pt>
                <c:pt idx="13">
                  <c:v>0</c:v>
                </c:pt>
                <c:pt idx="14">
                  <c:v>0.19230769230769232</c:v>
                </c:pt>
                <c:pt idx="15">
                  <c:v>9.6774193548387094E-2</c:v>
                </c:pt>
                <c:pt idx="16">
                  <c:v>0.17647058823529413</c:v>
                </c:pt>
                <c:pt idx="17">
                  <c:v>0.17499999999999999</c:v>
                </c:pt>
                <c:pt idx="18">
                  <c:v>0.19148936170212766</c:v>
                </c:pt>
                <c:pt idx="19">
                  <c:v>-0.14285714285714285</c:v>
                </c:pt>
                <c:pt idx="20">
                  <c:v>-6.25E-2</c:v>
                </c:pt>
                <c:pt idx="21">
                  <c:v>-2.2222222222222223E-2</c:v>
                </c:pt>
                <c:pt idx="22">
                  <c:v>-4.5454545454545456E-2</c:v>
                </c:pt>
                <c:pt idx="23">
                  <c:v>0.38095238095238093</c:v>
                </c:pt>
                <c:pt idx="24">
                  <c:v>-0.32758620689655171</c:v>
                </c:pt>
                <c:pt idx="25">
                  <c:v>0</c:v>
                </c:pt>
                <c:pt idx="26">
                  <c:v>7.6923076923076927E-2</c:v>
                </c:pt>
                <c:pt idx="27">
                  <c:v>0.14285714285714285</c:v>
                </c:pt>
                <c:pt idx="28">
                  <c:v>0.10416666666666667</c:v>
                </c:pt>
                <c:pt idx="29">
                  <c:v>0.20754716981132076</c:v>
                </c:pt>
                <c:pt idx="30">
                  <c:v>0.125</c:v>
                </c:pt>
                <c:pt idx="31">
                  <c:v>-2.7777777777777776E-2</c:v>
                </c:pt>
                <c:pt idx="32">
                  <c:v>-0.11428571428571428</c:v>
                </c:pt>
                <c:pt idx="33">
                  <c:v>-8.0645161290322578E-2</c:v>
                </c:pt>
                <c:pt idx="34">
                  <c:v>-3.5087719298245612E-2</c:v>
                </c:pt>
                <c:pt idx="35">
                  <c:v>0.12727272727272726</c:v>
                </c:pt>
                <c:pt idx="36">
                  <c:v>-0.25806451612903225</c:v>
                </c:pt>
                <c:pt idx="37">
                  <c:v>-0.10869565217391304</c:v>
                </c:pt>
                <c:pt idx="38">
                  <c:v>7.3170731707317069E-2</c:v>
                </c:pt>
                <c:pt idx="39">
                  <c:v>4.5454545454545456E-2</c:v>
                </c:pt>
                <c:pt idx="40">
                  <c:v>0.15217391304347827</c:v>
                </c:pt>
                <c:pt idx="41">
                  <c:v>0.33962264150943394</c:v>
                </c:pt>
                <c:pt idx="42">
                  <c:v>4.2253521126760563E-2</c:v>
                </c:pt>
                <c:pt idx="43">
                  <c:v>-0.16216216216216217</c:v>
                </c:pt>
                <c:pt idx="44">
                  <c:v>-0.11290322580645161</c:v>
                </c:pt>
                <c:pt idx="45">
                  <c:v>-1.8181818181818181E-2</c:v>
                </c:pt>
                <c:pt idx="46">
                  <c:v>5.5555555555555552E-2</c:v>
                </c:pt>
                <c:pt idx="47">
                  <c:v>0.45614035087719296</c:v>
                </c:pt>
                <c:pt idx="48">
                  <c:v>-0.43373493975903615</c:v>
                </c:pt>
                <c:pt idx="49">
                  <c:v>-2.1276595744680851E-2</c:v>
                </c:pt>
                <c:pt idx="50">
                  <c:v>0.15217391304347827</c:v>
                </c:pt>
                <c:pt idx="51">
                  <c:v>7.5471698113207544E-2</c:v>
                </c:pt>
                <c:pt idx="52">
                  <c:v>0.12280701754385964</c:v>
                </c:pt>
                <c:pt idx="53">
                  <c:v>0.265625</c:v>
                </c:pt>
                <c:pt idx="54">
                  <c:v>0.23456790123456789</c:v>
                </c:pt>
                <c:pt idx="55">
                  <c:v>-0.04</c:v>
                </c:pt>
                <c:pt idx="56">
                  <c:v>-0.16666666666666666</c:v>
                </c:pt>
                <c:pt idx="57">
                  <c:v>-7.4999999999999997E-2</c:v>
                </c:pt>
                <c:pt idx="58">
                  <c:v>-2.7027027027027029E-2</c:v>
                </c:pt>
              </c:numCache>
            </c:numRef>
          </c:yVal>
          <c:smooth val="0"/>
          <c:extLst>
            <c:ext xmlns:c16="http://schemas.microsoft.com/office/drawing/2014/chart" uri="{C3380CC4-5D6E-409C-BE32-E72D297353CC}">
              <c16:uniqueId val="{00000001-0A14-4CD3-A25E-1185F2DBA649}"/>
            </c:ext>
          </c:extLst>
        </c:ser>
        <c:dLbls>
          <c:showLegendKey val="0"/>
          <c:showVal val="0"/>
          <c:showCatName val="0"/>
          <c:showSerName val="0"/>
          <c:showPercent val="0"/>
          <c:showBubbleSize val="0"/>
        </c:dLbls>
        <c:axId val="582183624"/>
        <c:axId val="582181656"/>
      </c:scatterChart>
      <c:valAx>
        <c:axId val="582183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82181656"/>
        <c:crosses val="autoZero"/>
        <c:crossBetween val="midCat"/>
      </c:valAx>
      <c:valAx>
        <c:axId val="58218165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821836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201443569553805E-2"/>
          <c:y val="9.7222222222222224E-2"/>
          <c:w val="0.90342366579177602"/>
          <c:h val="0.85185185185185186"/>
        </c:manualLayout>
      </c:layout>
      <c:scatterChart>
        <c:scatterStyle val="lineMarker"/>
        <c:varyColors val="0"/>
        <c:ser>
          <c:idx val="0"/>
          <c:order val="0"/>
          <c:spPr>
            <a:ln w="25400">
              <a:no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linear"/>
            <c:intercept val="0"/>
            <c:dispRSqr val="0"/>
            <c:dispEq val="1"/>
            <c:trendlineLbl>
              <c:layout>
                <c:manualLayout>
                  <c:x val="0.11633664810793898"/>
                  <c:y val="-0.56744608754297365"/>
                </c:manualLayout>
              </c:layout>
              <c:tx>
                <c:rich>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r>
                      <a:rPr lang="en-US"/>
                      <a:t>y = -5.0711x </a:t>
                    </a:r>
                  </a:p>
                </c:rich>
              </c:tx>
              <c:numFmt formatCode="General" sourceLinked="0"/>
              <c:spPr>
                <a:noFill/>
                <a:ln>
                  <a:noFill/>
                </a:ln>
                <a:effectLst/>
              </c:spPr>
              <c:txPr>
                <a:bodyPr rot="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trendlineLbl>
          </c:trendline>
          <c:xVal>
            <c:numRef>
              <c:f>Lufthansa!$H$3:$H$61</c:f>
              <c:numCache>
                <c:formatCode>General</c:formatCode>
                <c:ptCount val="59"/>
                <c:pt idx="0">
                  <c:v>1.7407094029245597E-2</c:v>
                </c:pt>
                <c:pt idx="1">
                  <c:v>-0.1356933115757292</c:v>
                </c:pt>
                <c:pt idx="2">
                  <c:v>-4.4368527681112539E-2</c:v>
                </c:pt>
                <c:pt idx="3">
                  <c:v>-7.1429018138393502E-3</c:v>
                </c:pt>
                <c:pt idx="4">
                  <c:v>2.0143812863426484E-2</c:v>
                </c:pt>
                <c:pt idx="5">
                  <c:v>-8.3215725736837165E-2</c:v>
                </c:pt>
                <c:pt idx="6">
                  <c:v>4.1538439315655672E-2</c:v>
                </c:pt>
                <c:pt idx="7">
                  <c:v>-7.6070879291608634E-2</c:v>
                </c:pt>
                <c:pt idx="8">
                  <c:v>0.10871290296231116</c:v>
                </c:pt>
                <c:pt idx="9">
                  <c:v>6.05624868609567E-2</c:v>
                </c:pt>
                <c:pt idx="10">
                  <c:v>-2.7872269257158983E-2</c:v>
                </c:pt>
                <c:pt idx="11">
                  <c:v>9.8601438037501751E-2</c:v>
                </c:pt>
                <c:pt idx="12">
                  <c:v>-7.0655618510830895E-2</c:v>
                </c:pt>
                <c:pt idx="13">
                  <c:v>1.712335630945332E-2</c:v>
                </c:pt>
                <c:pt idx="14">
                  <c:v>8.6868554436657697E-2</c:v>
                </c:pt>
                <c:pt idx="15">
                  <c:v>-3.841379480175288E-2</c:v>
                </c:pt>
                <c:pt idx="16">
                  <c:v>-6.7630382739691935E-2</c:v>
                </c:pt>
                <c:pt idx="17">
                  <c:v>-0.15268821450368536</c:v>
                </c:pt>
                <c:pt idx="18">
                  <c:v>2.5381526255358259E-3</c:v>
                </c:pt>
                <c:pt idx="19">
                  <c:v>-1.856540234660593E-2</c:v>
                </c:pt>
                <c:pt idx="20">
                  <c:v>-4.6431698222180476E-2</c:v>
                </c:pt>
                <c:pt idx="21">
                  <c:v>0.14878265802812776</c:v>
                </c:pt>
                <c:pt idx="22">
                  <c:v>1.2558895566896808E-2</c:v>
                </c:pt>
                <c:pt idx="23">
                  <c:v>0</c:v>
                </c:pt>
                <c:pt idx="24">
                  <c:v>3.643410191992108E-2</c:v>
                </c:pt>
                <c:pt idx="25">
                  <c:v>8.9753154217165218E-2</c:v>
                </c:pt>
                <c:pt idx="26">
                  <c:v>0.11050102401940647</c:v>
                </c:pt>
                <c:pt idx="27">
                  <c:v>6.1804739156139307E-2</c:v>
                </c:pt>
                <c:pt idx="28">
                  <c:v>0.12980216883526927</c:v>
                </c:pt>
                <c:pt idx="29">
                  <c:v>0.21218742438211552</c:v>
                </c:pt>
                <c:pt idx="30">
                  <c:v>-5.8746100288130099E-2</c:v>
                </c:pt>
                <c:pt idx="31">
                  <c:v>0.1662785653641527</c:v>
                </c:pt>
                <c:pt idx="32">
                  <c:v>0.10902549907173839</c:v>
                </c:pt>
                <c:pt idx="33">
                  <c:v>0.15808431278112983</c:v>
                </c:pt>
                <c:pt idx="34">
                  <c:v>6.8407933507182356E-2</c:v>
                </c:pt>
                <c:pt idx="35">
                  <c:v>7.1012733504881631E-2</c:v>
                </c:pt>
                <c:pt idx="36">
                  <c:v>-3.0706466975802864E-2</c:v>
                </c:pt>
                <c:pt idx="37">
                  <c:v>-6.3919282781114778E-2</c:v>
                </c:pt>
                <c:pt idx="38">
                  <c:v>-4.1030201768080594E-2</c:v>
                </c:pt>
                <c:pt idx="39">
                  <c:v>-9.2129968735186835E-2</c:v>
                </c:pt>
                <c:pt idx="40">
                  <c:v>-6.3983479875951002E-2</c:v>
                </c:pt>
                <c:pt idx="41">
                  <c:v>-8.8505517394227864E-2</c:v>
                </c:pt>
                <c:pt idx="42">
                  <c:v>0.16972478836544697</c:v>
                </c:pt>
                <c:pt idx="43">
                  <c:v>-6.9518694150969354E-2</c:v>
                </c:pt>
                <c:pt idx="44">
                  <c:v>-6.0536364388754933E-2</c:v>
                </c:pt>
                <c:pt idx="45">
                  <c:v>-0.18026102163499258</c:v>
                </c:pt>
                <c:pt idx="46">
                  <c:v>0.22039797503573019</c:v>
                </c:pt>
                <c:pt idx="47">
                  <c:v>-6.4410889446608E-2</c:v>
                </c:pt>
                <c:pt idx="48">
                  <c:v>0.10239644962898888</c:v>
                </c:pt>
                <c:pt idx="49">
                  <c:v>1.0276714938840834E-2</c:v>
                </c:pt>
                <c:pt idx="50">
                  <c:v>-0.14162753306102543</c:v>
                </c:pt>
                <c:pt idx="51">
                  <c:v>9.8906108625786207E-2</c:v>
                </c:pt>
                <c:pt idx="52">
                  <c:v>-0.21277480800076398</c:v>
                </c:pt>
                <c:pt idx="53">
                  <c:v>-6.0449724842840565E-2</c:v>
                </c:pt>
                <c:pt idx="54">
                  <c:v>-7.4722654683167342E-2</c:v>
                </c:pt>
                <c:pt idx="55">
                  <c:v>-3.0283911671924318E-2</c:v>
                </c:pt>
                <c:pt idx="56">
                  <c:v>3.5783994795055347E-2</c:v>
                </c:pt>
                <c:pt idx="57">
                  <c:v>9.4849246231155759E-2</c:v>
                </c:pt>
                <c:pt idx="58">
                  <c:v>0.1158921973608721</c:v>
                </c:pt>
              </c:numCache>
            </c:numRef>
          </c:xVal>
          <c:yVal>
            <c:numRef>
              <c:f>Lufthansa!$I$3:$I$61</c:f>
              <c:numCache>
                <c:formatCode>General</c:formatCode>
                <c:ptCount val="59"/>
                <c:pt idx="0">
                  <c:v>0.5</c:v>
                </c:pt>
                <c:pt idx="1">
                  <c:v>-1.5</c:v>
                </c:pt>
                <c:pt idx="2">
                  <c:v>14</c:v>
                </c:pt>
                <c:pt idx="3">
                  <c:v>-8.5</c:v>
                </c:pt>
                <c:pt idx="4">
                  <c:v>1</c:v>
                </c:pt>
                <c:pt idx="5">
                  <c:v>3</c:v>
                </c:pt>
                <c:pt idx="6">
                  <c:v>-1.5</c:v>
                </c:pt>
                <c:pt idx="7">
                  <c:v>-1</c:v>
                </c:pt>
                <c:pt idx="8">
                  <c:v>0.5</c:v>
                </c:pt>
                <c:pt idx="9">
                  <c:v>-5</c:v>
                </c:pt>
                <c:pt idx="10">
                  <c:v>5.5</c:v>
                </c:pt>
                <c:pt idx="11">
                  <c:v>-9</c:v>
                </c:pt>
                <c:pt idx="12">
                  <c:v>-2</c:v>
                </c:pt>
                <c:pt idx="13">
                  <c:v>-2</c:v>
                </c:pt>
                <c:pt idx="14">
                  <c:v>3</c:v>
                </c:pt>
                <c:pt idx="15">
                  <c:v>0.5</c:v>
                </c:pt>
                <c:pt idx="16">
                  <c:v>2</c:v>
                </c:pt>
                <c:pt idx="17">
                  <c:v>2</c:v>
                </c:pt>
                <c:pt idx="18">
                  <c:v>-1</c:v>
                </c:pt>
                <c:pt idx="19">
                  <c:v>-2</c:v>
                </c:pt>
                <c:pt idx="20">
                  <c:v>-1.5</c:v>
                </c:pt>
                <c:pt idx="21">
                  <c:v>-2</c:v>
                </c:pt>
                <c:pt idx="22">
                  <c:v>4</c:v>
                </c:pt>
                <c:pt idx="23">
                  <c:v>-2.5</c:v>
                </c:pt>
                <c:pt idx="24">
                  <c:v>0</c:v>
                </c:pt>
                <c:pt idx="25">
                  <c:v>-2</c:v>
                </c:pt>
                <c:pt idx="26">
                  <c:v>3</c:v>
                </c:pt>
                <c:pt idx="27">
                  <c:v>1</c:v>
                </c:pt>
                <c:pt idx="28">
                  <c:v>2</c:v>
                </c:pt>
                <c:pt idx="29">
                  <c:v>1</c:v>
                </c:pt>
                <c:pt idx="30">
                  <c:v>-1.5</c:v>
                </c:pt>
                <c:pt idx="31">
                  <c:v>0.5</c:v>
                </c:pt>
                <c:pt idx="32">
                  <c:v>-1.5</c:v>
                </c:pt>
                <c:pt idx="33">
                  <c:v>-2</c:v>
                </c:pt>
                <c:pt idx="34">
                  <c:v>-0.5</c:v>
                </c:pt>
                <c:pt idx="35">
                  <c:v>-0.5</c:v>
                </c:pt>
                <c:pt idx="36">
                  <c:v>1.5</c:v>
                </c:pt>
                <c:pt idx="37">
                  <c:v>1.5</c:v>
                </c:pt>
                <c:pt idx="38">
                  <c:v>1</c:v>
                </c:pt>
                <c:pt idx="39">
                  <c:v>0</c:v>
                </c:pt>
                <c:pt idx="40">
                  <c:v>2</c:v>
                </c:pt>
                <c:pt idx="41">
                  <c:v>1</c:v>
                </c:pt>
                <c:pt idx="42">
                  <c:v>-1</c:v>
                </c:pt>
                <c:pt idx="43">
                  <c:v>0</c:v>
                </c:pt>
                <c:pt idx="44">
                  <c:v>-1</c:v>
                </c:pt>
                <c:pt idx="45">
                  <c:v>-0.5</c:v>
                </c:pt>
                <c:pt idx="46">
                  <c:v>-3</c:v>
                </c:pt>
                <c:pt idx="47">
                  <c:v>0</c:v>
                </c:pt>
                <c:pt idx="48">
                  <c:v>3</c:v>
                </c:pt>
                <c:pt idx="49">
                  <c:v>-1</c:v>
                </c:pt>
                <c:pt idx="50">
                  <c:v>1.5</c:v>
                </c:pt>
                <c:pt idx="51">
                  <c:v>0.5</c:v>
                </c:pt>
                <c:pt idx="52">
                  <c:v>1.5</c:v>
                </c:pt>
                <c:pt idx="53">
                  <c:v>2.5</c:v>
                </c:pt>
                <c:pt idx="54">
                  <c:v>-2.5</c:v>
                </c:pt>
                <c:pt idx="55">
                  <c:v>-0.5</c:v>
                </c:pt>
                <c:pt idx="56">
                  <c:v>-1.5</c:v>
                </c:pt>
                <c:pt idx="57">
                  <c:v>-1</c:v>
                </c:pt>
                <c:pt idx="58">
                  <c:v>2.5</c:v>
                </c:pt>
              </c:numCache>
            </c:numRef>
          </c:yVal>
          <c:smooth val="0"/>
          <c:extLst>
            <c:ext xmlns:c16="http://schemas.microsoft.com/office/drawing/2014/chart" uri="{C3380CC4-5D6E-409C-BE32-E72D297353CC}">
              <c16:uniqueId val="{00000001-FADB-4345-88C8-D8F8955CF60B}"/>
            </c:ext>
          </c:extLst>
        </c:ser>
        <c:dLbls>
          <c:showLegendKey val="0"/>
          <c:showVal val="0"/>
          <c:showCatName val="0"/>
          <c:showSerName val="0"/>
          <c:showPercent val="0"/>
          <c:showBubbleSize val="0"/>
        </c:dLbls>
        <c:axId val="571099648"/>
        <c:axId val="571102600"/>
      </c:scatterChart>
      <c:valAx>
        <c:axId val="57109964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71102600"/>
        <c:crosses val="autoZero"/>
        <c:crossBetween val="midCat"/>
      </c:valAx>
      <c:valAx>
        <c:axId val="5711026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dk1">
                    <a:lumMod val="50000"/>
                    <a:lumOff val="50000"/>
                  </a:schemeClr>
                </a:solidFill>
                <a:latin typeface="+mn-lt"/>
                <a:ea typeface="+mn-ea"/>
                <a:cs typeface="+mn-cs"/>
              </a:defRPr>
            </a:pPr>
            <a:endParaRPr lang="en-US"/>
          </a:p>
        </c:txPr>
        <c:crossAx val="57109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58.svg"/><Relationship Id="rId9"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58.svg"/><Relationship Id="rId9"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D76C5-42DD-4B28-8836-76E7BD4310EB}"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27596AA8-291F-45E4-9164-CC3401603289}">
      <dgm:prSet phldrT="[Text]"/>
      <dgm:spPr/>
      <dgm:t>
        <a:bodyPr/>
        <a:lstStyle/>
        <a:p>
          <a:pPr>
            <a:lnSpc>
              <a:spcPct val="100000"/>
            </a:lnSpc>
            <a:defRPr b="1"/>
          </a:pPr>
          <a:r>
            <a:rPr lang="fr-FR" dirty="0"/>
            <a:t>Introduction</a:t>
          </a:r>
          <a:endParaRPr lang="en-US" dirty="0"/>
        </a:p>
      </dgm:t>
    </dgm:pt>
    <dgm:pt modelId="{86CA34EF-3E74-439F-B1A7-C1B508FAA3D3}" type="parTrans" cxnId="{A06AAB72-3651-47DB-972F-54DF1AFF30B7}">
      <dgm:prSet/>
      <dgm:spPr/>
      <dgm:t>
        <a:bodyPr/>
        <a:lstStyle/>
        <a:p>
          <a:endParaRPr lang="en-US"/>
        </a:p>
      </dgm:t>
    </dgm:pt>
    <dgm:pt modelId="{AD77E557-1DF3-4185-A994-8ADEB1FF19E1}" type="sibTrans" cxnId="{A06AAB72-3651-47DB-972F-54DF1AFF30B7}">
      <dgm:prSet/>
      <dgm:spPr/>
      <dgm:t>
        <a:bodyPr/>
        <a:lstStyle/>
        <a:p>
          <a:endParaRPr lang="en-US"/>
        </a:p>
      </dgm:t>
    </dgm:pt>
    <dgm:pt modelId="{85864388-8991-46FA-8A86-9B474342CA71}">
      <dgm:prSet phldrT="[Text]" custT="1"/>
      <dgm:spPr/>
      <dgm:t>
        <a:bodyPr/>
        <a:lstStyle/>
        <a:p>
          <a:pPr>
            <a:lnSpc>
              <a:spcPct val="100000"/>
            </a:lnSpc>
          </a:pPr>
          <a:r>
            <a:rPr lang="fr-FR" sz="1200" dirty="0">
              <a:latin typeface="Times New Roman" panose="02020603050405020304" pitchFamily="18" charset="0"/>
              <a:cs typeface="Times New Roman" panose="02020603050405020304" pitchFamily="18" charset="0"/>
            </a:rPr>
            <a:t>Our strategy</a:t>
          </a:r>
          <a:endParaRPr lang="en-US" sz="1200" dirty="0">
            <a:latin typeface="Times New Roman" panose="02020603050405020304" pitchFamily="18" charset="0"/>
            <a:cs typeface="Times New Roman" panose="02020603050405020304" pitchFamily="18" charset="0"/>
          </a:endParaRPr>
        </a:p>
      </dgm:t>
    </dgm:pt>
    <dgm:pt modelId="{D73C2620-899E-455E-A673-211BD0F73F2A}" type="parTrans" cxnId="{A7945D17-BB8A-4820-955F-7B6F9DBD5B22}">
      <dgm:prSet/>
      <dgm:spPr/>
      <dgm:t>
        <a:bodyPr/>
        <a:lstStyle/>
        <a:p>
          <a:endParaRPr lang="en-US"/>
        </a:p>
      </dgm:t>
    </dgm:pt>
    <dgm:pt modelId="{9505B94E-2FE7-47B9-878C-8A0188076D4B}" type="sibTrans" cxnId="{A7945D17-BB8A-4820-955F-7B6F9DBD5B22}">
      <dgm:prSet/>
      <dgm:spPr/>
      <dgm:t>
        <a:bodyPr/>
        <a:lstStyle/>
        <a:p>
          <a:endParaRPr lang="en-US"/>
        </a:p>
      </dgm:t>
    </dgm:pt>
    <dgm:pt modelId="{ABF163A8-9C2F-4069-8572-8CA007D80993}">
      <dgm:prSet phldrT="[Text]" custT="1"/>
      <dgm:spPr/>
      <dgm:t>
        <a:bodyPr/>
        <a:lstStyle/>
        <a:p>
          <a:pPr>
            <a:lnSpc>
              <a:spcPct val="100000"/>
            </a:lnSpc>
          </a:pPr>
          <a:r>
            <a:rPr lang="fr-FR" sz="1200" dirty="0">
              <a:latin typeface="Times New Roman" panose="02020603050405020304" pitchFamily="18" charset="0"/>
              <a:cs typeface="Times New Roman" panose="02020603050405020304" pitchFamily="18" charset="0"/>
            </a:rPr>
            <a:t>Our Portfolio</a:t>
          </a:r>
        </a:p>
        <a:p>
          <a:pPr>
            <a:lnSpc>
              <a:spcPct val="100000"/>
            </a:lnSpc>
          </a:pPr>
          <a:r>
            <a:rPr lang="fr-FR" sz="1200" dirty="0">
              <a:latin typeface="Times New Roman" panose="02020603050405020304" pitchFamily="18" charset="0"/>
              <a:cs typeface="Times New Roman" panose="02020603050405020304" pitchFamily="18" charset="0"/>
            </a:rPr>
            <a:t>Stock information</a:t>
          </a:r>
          <a:endParaRPr lang="en-US" sz="1200" dirty="0">
            <a:latin typeface="Times New Roman" panose="02020603050405020304" pitchFamily="18" charset="0"/>
            <a:cs typeface="Times New Roman" panose="02020603050405020304" pitchFamily="18" charset="0"/>
          </a:endParaRPr>
        </a:p>
      </dgm:t>
    </dgm:pt>
    <dgm:pt modelId="{AAB98214-FF2A-4F71-A91A-0E92CA5DF863}" type="parTrans" cxnId="{93A10CFF-8DED-45E2-81A9-6569724D2A76}">
      <dgm:prSet/>
      <dgm:spPr/>
      <dgm:t>
        <a:bodyPr/>
        <a:lstStyle/>
        <a:p>
          <a:endParaRPr lang="en-US"/>
        </a:p>
      </dgm:t>
    </dgm:pt>
    <dgm:pt modelId="{352701B6-4FD1-4DFC-A770-49D1AE66D1E6}" type="sibTrans" cxnId="{93A10CFF-8DED-45E2-81A9-6569724D2A76}">
      <dgm:prSet/>
      <dgm:spPr/>
      <dgm:t>
        <a:bodyPr/>
        <a:lstStyle/>
        <a:p>
          <a:endParaRPr lang="en-US"/>
        </a:p>
      </dgm:t>
    </dgm:pt>
    <dgm:pt modelId="{B345175C-15F4-445A-87B1-125D6C7091EE}">
      <dgm:prSet phldrT="[Text]"/>
      <dgm:spPr/>
      <dgm:t>
        <a:bodyPr/>
        <a:lstStyle/>
        <a:p>
          <a:pPr>
            <a:lnSpc>
              <a:spcPct val="100000"/>
            </a:lnSpc>
            <a:defRPr b="1"/>
          </a:pPr>
          <a:r>
            <a:rPr lang="en-US" dirty="0"/>
            <a:t>Portfolio analysis</a:t>
          </a:r>
        </a:p>
      </dgm:t>
    </dgm:pt>
    <dgm:pt modelId="{5BFAC2C6-3EBC-4974-A4D8-1A4DBFE48084}" type="parTrans" cxnId="{5C1B9A24-8BDC-4A2F-B1CD-9D126EC48BA5}">
      <dgm:prSet/>
      <dgm:spPr/>
      <dgm:t>
        <a:bodyPr/>
        <a:lstStyle/>
        <a:p>
          <a:endParaRPr lang="en-US"/>
        </a:p>
      </dgm:t>
    </dgm:pt>
    <dgm:pt modelId="{D8F35093-3350-4DD9-BE8C-0EBC110BC354}" type="sibTrans" cxnId="{5C1B9A24-8BDC-4A2F-B1CD-9D126EC48BA5}">
      <dgm:prSet/>
      <dgm:spPr/>
      <dgm:t>
        <a:bodyPr/>
        <a:lstStyle/>
        <a:p>
          <a:endParaRPr lang="en-US"/>
        </a:p>
      </dgm:t>
    </dgm:pt>
    <dgm:pt modelId="{52F16A51-0601-4162-894A-06E945073F5F}">
      <dgm:prSet phldrT="[Text]" custT="1"/>
      <dgm:spPr/>
      <dgm:t>
        <a:bodyPr/>
        <a:lstStyle/>
        <a:p>
          <a:pPr>
            <a:lnSpc>
              <a:spcPct val="100000"/>
            </a:lnSpc>
          </a:pPr>
          <a:r>
            <a:rPr lang="fr-FR" sz="1200" dirty="0">
              <a:latin typeface="Times New Roman" panose="02020603050405020304" pitchFamily="18" charset="0"/>
              <a:cs typeface="Times New Roman" panose="02020603050405020304" pitchFamily="18" charset="0"/>
            </a:rPr>
            <a:t>Assumption test</a:t>
          </a:r>
          <a:endParaRPr lang="en-US" sz="1200" dirty="0">
            <a:latin typeface="Times New Roman" panose="02020603050405020304" pitchFamily="18" charset="0"/>
            <a:cs typeface="Times New Roman" panose="02020603050405020304" pitchFamily="18" charset="0"/>
          </a:endParaRPr>
        </a:p>
      </dgm:t>
    </dgm:pt>
    <dgm:pt modelId="{8BF5C93C-05A3-4DA1-B21F-0813249BBFF4}" type="parTrans" cxnId="{98FFFA23-BE6C-482F-AB05-2A8A061D08B4}">
      <dgm:prSet/>
      <dgm:spPr/>
      <dgm:t>
        <a:bodyPr/>
        <a:lstStyle/>
        <a:p>
          <a:endParaRPr lang="en-US"/>
        </a:p>
      </dgm:t>
    </dgm:pt>
    <dgm:pt modelId="{E7B38442-62F0-4176-B013-95D8ED9FF10C}" type="sibTrans" cxnId="{98FFFA23-BE6C-482F-AB05-2A8A061D08B4}">
      <dgm:prSet/>
      <dgm:spPr/>
      <dgm:t>
        <a:bodyPr/>
        <a:lstStyle/>
        <a:p>
          <a:endParaRPr lang="en-US"/>
        </a:p>
      </dgm:t>
    </dgm:pt>
    <dgm:pt modelId="{D2A2D7CC-54BF-4382-910E-2DCF6852AD6D}">
      <dgm:prSet phldrT="[Text]"/>
      <dgm:spPr/>
      <dgm:t>
        <a:bodyPr/>
        <a:lstStyle/>
        <a:p>
          <a:pPr>
            <a:lnSpc>
              <a:spcPct val="100000"/>
            </a:lnSpc>
            <a:defRPr b="1"/>
          </a:pPr>
          <a:r>
            <a:rPr lang="fr-FR" dirty="0"/>
            <a:t>Portfolio Optimisation</a:t>
          </a:r>
          <a:endParaRPr lang="en-US" dirty="0"/>
        </a:p>
      </dgm:t>
    </dgm:pt>
    <dgm:pt modelId="{A8144D83-5AFF-47BC-85CA-FD8B4C2A2D49}" type="parTrans" cxnId="{E968242A-7822-45EA-8972-8FB80D5EC62A}">
      <dgm:prSet/>
      <dgm:spPr/>
      <dgm:t>
        <a:bodyPr/>
        <a:lstStyle/>
        <a:p>
          <a:endParaRPr lang="en-US"/>
        </a:p>
      </dgm:t>
    </dgm:pt>
    <dgm:pt modelId="{E2C8758D-9D0A-4036-9B1C-5EED739E9043}" type="sibTrans" cxnId="{E968242A-7822-45EA-8972-8FB80D5EC62A}">
      <dgm:prSet/>
      <dgm:spPr/>
      <dgm:t>
        <a:bodyPr/>
        <a:lstStyle/>
        <a:p>
          <a:endParaRPr lang="en-US"/>
        </a:p>
      </dgm:t>
    </dgm:pt>
    <dgm:pt modelId="{F026C653-0C5E-4C02-8F8D-5007BE76A805}">
      <dgm:prSet phldrT="[Tex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Efficient frontier</a:t>
          </a:r>
        </a:p>
        <a:p>
          <a:pPr>
            <a:lnSpc>
              <a:spcPct val="100000"/>
            </a:lnSpc>
          </a:pPr>
          <a:r>
            <a:rPr lang="en-US" sz="1200" dirty="0">
              <a:latin typeface="Times New Roman" panose="02020603050405020304" pitchFamily="18" charset="0"/>
              <a:cs typeface="Times New Roman" panose="02020603050405020304" pitchFamily="18" charset="0"/>
            </a:rPr>
            <a:t>Maximize Sharpe portfolio </a:t>
          </a:r>
        </a:p>
        <a:p>
          <a:pPr>
            <a:lnSpc>
              <a:spcPct val="100000"/>
            </a:lnSpc>
          </a:pPr>
          <a:r>
            <a:rPr lang="en-US" sz="1200" dirty="0">
              <a:latin typeface="Times New Roman" panose="02020603050405020304" pitchFamily="18" charset="0"/>
              <a:cs typeface="Times New Roman" panose="02020603050405020304" pitchFamily="18" charset="0"/>
            </a:rPr>
            <a:t>Minimize variance portfolio </a:t>
          </a:r>
        </a:p>
      </dgm:t>
    </dgm:pt>
    <dgm:pt modelId="{840F36EC-139C-46F1-BF68-D8255BFFC365}" type="parTrans" cxnId="{71506BC8-1D28-415E-8876-F38E778BF9AF}">
      <dgm:prSet/>
      <dgm:spPr/>
      <dgm:t>
        <a:bodyPr/>
        <a:lstStyle/>
        <a:p>
          <a:endParaRPr lang="en-US"/>
        </a:p>
      </dgm:t>
    </dgm:pt>
    <dgm:pt modelId="{CC47FF5C-6944-40EF-BE34-6A9BFF1F4444}" type="sibTrans" cxnId="{71506BC8-1D28-415E-8876-F38E778BF9AF}">
      <dgm:prSet/>
      <dgm:spPr/>
      <dgm:t>
        <a:bodyPr/>
        <a:lstStyle/>
        <a:p>
          <a:endParaRPr lang="en-US"/>
        </a:p>
      </dgm:t>
    </dgm:pt>
    <dgm:pt modelId="{BD0F76F2-A7CB-41F3-A0FB-DEDD616005E6}">
      <dgm:prSet phldrT="[Text]" custT="1"/>
      <dgm:spPr/>
      <dgm:t>
        <a:bodyPr/>
        <a:lstStyle/>
        <a:p>
          <a:pPr>
            <a:lnSpc>
              <a:spcPct val="100000"/>
            </a:lnSpc>
          </a:pPr>
          <a:endParaRPr lang="en-US" sz="1200" dirty="0">
            <a:latin typeface="Times New Roman" panose="02020603050405020304" pitchFamily="18" charset="0"/>
            <a:cs typeface="Times New Roman" panose="02020603050405020304" pitchFamily="18" charset="0"/>
          </a:endParaRPr>
        </a:p>
      </dgm:t>
    </dgm:pt>
    <dgm:pt modelId="{6C022B45-CAB1-4773-971B-069BE290C1B4}" type="parTrans" cxnId="{B220C05A-27E3-4BB9-9267-BC58271D1C77}">
      <dgm:prSet/>
      <dgm:spPr/>
      <dgm:t>
        <a:bodyPr/>
        <a:lstStyle/>
        <a:p>
          <a:endParaRPr lang="en-US"/>
        </a:p>
      </dgm:t>
    </dgm:pt>
    <dgm:pt modelId="{347FC944-068B-488B-B4B4-C2B78FD59E86}" type="sibTrans" cxnId="{B220C05A-27E3-4BB9-9267-BC58271D1C77}">
      <dgm:prSet/>
      <dgm:spPr/>
      <dgm:t>
        <a:bodyPr/>
        <a:lstStyle/>
        <a:p>
          <a:endParaRPr lang="en-US"/>
        </a:p>
      </dgm:t>
    </dgm:pt>
    <dgm:pt modelId="{9314BEBB-EBED-40ED-A336-5D0D56CF15DC}">
      <dgm:prSet phldrT="[Text]"/>
      <dgm:spPr/>
      <dgm:t>
        <a:bodyPr/>
        <a:lstStyle/>
        <a:p>
          <a:pPr>
            <a:lnSpc>
              <a:spcPct val="100000"/>
            </a:lnSpc>
            <a:defRPr b="1"/>
          </a:pPr>
          <a:r>
            <a:rPr lang="fr-FR" dirty="0"/>
            <a:t>Second Strategy </a:t>
          </a:r>
          <a:r>
            <a:rPr lang="fr-FR" dirty="0" err="1"/>
            <a:t>Weather</a:t>
          </a:r>
          <a:endParaRPr lang="en-US" dirty="0"/>
        </a:p>
      </dgm:t>
    </dgm:pt>
    <dgm:pt modelId="{05D446AB-D330-4238-81E6-F1B4534A0622}" type="parTrans" cxnId="{B0575A5F-2547-4601-ADFB-866565051530}">
      <dgm:prSet/>
      <dgm:spPr/>
      <dgm:t>
        <a:bodyPr/>
        <a:lstStyle/>
        <a:p>
          <a:endParaRPr lang="en-US"/>
        </a:p>
      </dgm:t>
    </dgm:pt>
    <dgm:pt modelId="{84E3182A-E7E9-4EA9-9CAA-1EF51507D39A}" type="sibTrans" cxnId="{B0575A5F-2547-4601-ADFB-866565051530}">
      <dgm:prSet/>
      <dgm:spPr/>
      <dgm:t>
        <a:bodyPr/>
        <a:lstStyle/>
        <a:p>
          <a:endParaRPr lang="en-US"/>
        </a:p>
      </dgm:t>
    </dgm:pt>
    <dgm:pt modelId="{BD3ED1D4-7F74-44F8-A915-91BAC63053B0}">
      <dgm:prSet phldrT="[Text]" custT="1"/>
      <dgm:spPr/>
      <dgm:t>
        <a:bodyPr/>
        <a:lstStyle/>
        <a:p>
          <a:pPr>
            <a:lnSpc>
              <a:spcPct val="100000"/>
            </a:lnSpc>
          </a:pPr>
          <a:r>
            <a:rPr lang="fr-FR" sz="1200" dirty="0" err="1">
              <a:latin typeface="Times New Roman" panose="02020603050405020304" pitchFamily="18" charset="0"/>
              <a:cs typeface="Times New Roman" panose="02020603050405020304" pitchFamily="18" charset="0"/>
            </a:rPr>
            <a:t>Takeaways</a:t>
          </a:r>
          <a:endParaRPr lang="en-US" sz="1200" dirty="0">
            <a:latin typeface="Times New Roman" panose="02020603050405020304" pitchFamily="18" charset="0"/>
            <a:cs typeface="Times New Roman" panose="02020603050405020304" pitchFamily="18" charset="0"/>
          </a:endParaRPr>
        </a:p>
      </dgm:t>
    </dgm:pt>
    <dgm:pt modelId="{8EF3B034-99BF-4F7D-BA9C-A33536C56C7C}" type="parTrans" cxnId="{1F8CD0BB-F3C8-42B3-A46C-EC08410A8DF5}">
      <dgm:prSet/>
      <dgm:spPr/>
      <dgm:t>
        <a:bodyPr/>
        <a:lstStyle/>
        <a:p>
          <a:endParaRPr lang="en-US"/>
        </a:p>
      </dgm:t>
    </dgm:pt>
    <dgm:pt modelId="{55F0B43B-DBB2-40BE-859A-A8D15554F093}" type="sibTrans" cxnId="{1F8CD0BB-F3C8-42B3-A46C-EC08410A8DF5}">
      <dgm:prSet/>
      <dgm:spPr/>
      <dgm:t>
        <a:bodyPr/>
        <a:lstStyle/>
        <a:p>
          <a:endParaRPr lang="en-US"/>
        </a:p>
      </dgm:t>
    </dgm:pt>
    <dgm:pt modelId="{0CD3BBB9-6926-4F65-AC25-127E12F1C007}">
      <dgm:prSet phldrT="[Text]"/>
      <dgm:spPr/>
      <dgm:t>
        <a:bodyPr/>
        <a:lstStyle/>
        <a:p>
          <a:pPr>
            <a:lnSpc>
              <a:spcPct val="100000"/>
            </a:lnSpc>
            <a:defRPr b="1"/>
          </a:pPr>
          <a:r>
            <a:rPr lang="fr-FR" dirty="0"/>
            <a:t>Simple Moving </a:t>
          </a:r>
          <a:r>
            <a:rPr lang="fr-FR" dirty="0" err="1"/>
            <a:t>Average</a:t>
          </a:r>
          <a:r>
            <a:rPr lang="fr-FR" dirty="0"/>
            <a:t> (SMA)	</a:t>
          </a:r>
          <a:endParaRPr lang="en-US" dirty="0"/>
        </a:p>
      </dgm:t>
    </dgm:pt>
    <dgm:pt modelId="{C164AACA-9154-4D16-81E9-7FC0D1FC2469}" type="parTrans" cxnId="{EC3C3873-0276-4195-8EA3-54F6E85E31B4}">
      <dgm:prSet/>
      <dgm:spPr/>
      <dgm:t>
        <a:bodyPr/>
        <a:lstStyle/>
        <a:p>
          <a:endParaRPr lang="en-US"/>
        </a:p>
      </dgm:t>
    </dgm:pt>
    <dgm:pt modelId="{B09D18BD-3338-455D-BCF4-978E9DC18C69}" type="sibTrans" cxnId="{EC3C3873-0276-4195-8EA3-54F6E85E31B4}">
      <dgm:prSet/>
      <dgm:spPr/>
      <dgm:t>
        <a:bodyPr/>
        <a:lstStyle/>
        <a:p>
          <a:endParaRPr lang="en-US"/>
        </a:p>
      </dgm:t>
    </dgm:pt>
    <dgm:pt modelId="{060EBDB5-3300-40FA-A973-0C560DA1914C}">
      <dgm:prSet phldrT="[Text]"/>
      <dgm:spPr/>
      <dgm:t>
        <a:bodyPr/>
        <a:lstStyle/>
        <a:p>
          <a:pPr>
            <a:lnSpc>
              <a:spcPct val="100000"/>
            </a:lnSpc>
          </a:pPr>
          <a:endParaRPr lang="en-US" dirty="0"/>
        </a:p>
      </dgm:t>
    </dgm:pt>
    <dgm:pt modelId="{BE1CE07E-C2A4-4051-9F9B-3A885879615A}" type="parTrans" cxnId="{B48D3251-9DD0-4072-B59C-F3E4FE4CDAEC}">
      <dgm:prSet/>
      <dgm:spPr/>
      <dgm:t>
        <a:bodyPr/>
        <a:lstStyle/>
        <a:p>
          <a:endParaRPr lang="en-US"/>
        </a:p>
      </dgm:t>
    </dgm:pt>
    <dgm:pt modelId="{986D5D9E-8BE9-48B1-BD55-A850B7B38803}" type="sibTrans" cxnId="{B48D3251-9DD0-4072-B59C-F3E4FE4CDAEC}">
      <dgm:prSet/>
      <dgm:spPr/>
      <dgm:t>
        <a:bodyPr/>
        <a:lstStyle/>
        <a:p>
          <a:endParaRPr lang="en-US"/>
        </a:p>
      </dgm:t>
    </dgm:pt>
    <dgm:pt modelId="{7199AF90-B5B1-4068-9287-55D87DB0F6E4}">
      <dgm:prSet phldrT="[Text]"/>
      <dgm:spPr/>
      <dgm:t>
        <a:bodyPr/>
        <a:lstStyle/>
        <a:p>
          <a:pPr>
            <a:lnSpc>
              <a:spcPct val="100000"/>
            </a:lnSpc>
          </a:pPr>
          <a:endParaRPr lang="en-US" dirty="0"/>
        </a:p>
      </dgm:t>
    </dgm:pt>
    <dgm:pt modelId="{8F2C9850-B93D-4B0E-8DB4-B00E7F15961D}" type="parTrans" cxnId="{022E1906-85E8-4FA9-A282-B537A88F9FF5}">
      <dgm:prSet/>
      <dgm:spPr/>
      <dgm:t>
        <a:bodyPr/>
        <a:lstStyle/>
        <a:p>
          <a:endParaRPr lang="en-US"/>
        </a:p>
      </dgm:t>
    </dgm:pt>
    <dgm:pt modelId="{53685B88-FB2E-42AB-9ACA-31D0C92D373C}" type="sibTrans" cxnId="{022E1906-85E8-4FA9-A282-B537A88F9FF5}">
      <dgm:prSet/>
      <dgm:spPr/>
      <dgm:t>
        <a:bodyPr/>
        <a:lstStyle/>
        <a:p>
          <a:endParaRPr lang="en-US"/>
        </a:p>
      </dgm:t>
    </dgm:pt>
    <dgm:pt modelId="{A68A5855-7D36-4E07-B56F-51ED92DA3E40}" type="pres">
      <dgm:prSet presAssocID="{F09D76C5-42DD-4B28-8836-76E7BD4310EB}" presName="root" presStyleCnt="0">
        <dgm:presLayoutVars>
          <dgm:dir/>
          <dgm:resizeHandles val="exact"/>
        </dgm:presLayoutVars>
      </dgm:prSet>
      <dgm:spPr/>
    </dgm:pt>
    <dgm:pt modelId="{DABB1183-A419-4721-9EA3-AC7C4738F7FA}" type="pres">
      <dgm:prSet presAssocID="{27596AA8-291F-45E4-9164-CC3401603289}" presName="compNode" presStyleCnt="0"/>
      <dgm:spPr/>
    </dgm:pt>
    <dgm:pt modelId="{7DC804B3-0469-4CAA-B8A4-BF40DF23965D}" type="pres">
      <dgm:prSet presAssocID="{27596AA8-291F-45E4-9164-CC3401603289}" presName="iconRect" presStyleLbl="node1" presStyleIdx="0" presStyleCnt="5" custLinFactNeighborX="2212" custLinFactNeighborY="-63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387AC2ED-20BE-45FD-8DB3-3A382D3F6F57}" type="pres">
      <dgm:prSet presAssocID="{27596AA8-291F-45E4-9164-CC3401603289}" presName="iconSpace" presStyleCnt="0"/>
      <dgm:spPr/>
    </dgm:pt>
    <dgm:pt modelId="{C442D889-4A66-4E32-B5C8-935D19F3B3FB}" type="pres">
      <dgm:prSet presAssocID="{27596AA8-291F-45E4-9164-CC3401603289}" presName="parTx" presStyleLbl="revTx" presStyleIdx="0" presStyleCnt="10">
        <dgm:presLayoutVars>
          <dgm:chMax val="0"/>
          <dgm:chPref val="0"/>
        </dgm:presLayoutVars>
      </dgm:prSet>
      <dgm:spPr/>
    </dgm:pt>
    <dgm:pt modelId="{C92D1EDF-764F-4874-AE3E-090B052212D7}" type="pres">
      <dgm:prSet presAssocID="{27596AA8-291F-45E4-9164-CC3401603289}" presName="txSpace" presStyleCnt="0"/>
      <dgm:spPr/>
    </dgm:pt>
    <dgm:pt modelId="{37555923-7D2B-4F72-B580-9B426AC63EEC}" type="pres">
      <dgm:prSet presAssocID="{27596AA8-291F-45E4-9164-CC3401603289}" presName="desTx" presStyleLbl="revTx" presStyleIdx="1" presStyleCnt="10">
        <dgm:presLayoutVars/>
      </dgm:prSet>
      <dgm:spPr/>
    </dgm:pt>
    <dgm:pt modelId="{762E789A-4463-4EFF-95B6-10CD468A0C2E}" type="pres">
      <dgm:prSet presAssocID="{AD77E557-1DF3-4185-A994-8ADEB1FF19E1}" presName="sibTrans" presStyleCnt="0"/>
      <dgm:spPr/>
    </dgm:pt>
    <dgm:pt modelId="{D0B7A676-3ED6-432A-AD80-46580439CC49}" type="pres">
      <dgm:prSet presAssocID="{B345175C-15F4-445A-87B1-125D6C7091EE}" presName="compNode" presStyleCnt="0"/>
      <dgm:spPr/>
    </dgm:pt>
    <dgm:pt modelId="{475CDF3D-EFC0-4500-A5AB-FBC36AB1862E}" type="pres">
      <dgm:prSet presAssocID="{B345175C-15F4-445A-87B1-125D6C7091EE}" presName="iconRect" presStyleLbl="node1" presStyleIdx="1" presStyleCnt="5" custLinFactX="62266" custLinFactNeighborX="100000" custLinFactNeighborY="404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D91B75E2-6B4B-4DA9-BD83-827E93CD6A00}" type="pres">
      <dgm:prSet presAssocID="{B345175C-15F4-445A-87B1-125D6C7091EE}" presName="iconSpace" presStyleCnt="0"/>
      <dgm:spPr/>
    </dgm:pt>
    <dgm:pt modelId="{52420016-C11C-4EB3-A256-AD8C66938DE7}" type="pres">
      <dgm:prSet presAssocID="{B345175C-15F4-445A-87B1-125D6C7091EE}" presName="parTx" presStyleLbl="revTx" presStyleIdx="2" presStyleCnt="10" custLinFactNeighborX="-39939" custLinFactNeighborY="6717">
        <dgm:presLayoutVars>
          <dgm:chMax val="0"/>
          <dgm:chPref val="0"/>
        </dgm:presLayoutVars>
      </dgm:prSet>
      <dgm:spPr/>
    </dgm:pt>
    <dgm:pt modelId="{F25D9CC9-96CC-427B-AD62-82575538ED2C}" type="pres">
      <dgm:prSet presAssocID="{B345175C-15F4-445A-87B1-125D6C7091EE}" presName="txSpace" presStyleCnt="0"/>
      <dgm:spPr/>
    </dgm:pt>
    <dgm:pt modelId="{54DB349A-C269-44EC-AD8D-F49317E59C7A}" type="pres">
      <dgm:prSet presAssocID="{B345175C-15F4-445A-87B1-125D6C7091EE}" presName="desTx" presStyleLbl="revTx" presStyleIdx="3" presStyleCnt="10" custScaleX="136688" custLinFactX="83844" custLinFactNeighborX="100000" custLinFactNeighborY="9509">
        <dgm:presLayoutVars/>
      </dgm:prSet>
      <dgm:spPr/>
    </dgm:pt>
    <dgm:pt modelId="{D779DA7B-22FB-4711-96EB-6D868887E6C9}" type="pres">
      <dgm:prSet presAssocID="{D8F35093-3350-4DD9-BE8C-0EBC110BC354}" presName="sibTrans" presStyleCnt="0"/>
      <dgm:spPr/>
    </dgm:pt>
    <dgm:pt modelId="{A1C99D46-E300-4A8B-90B5-F915CEA470A4}" type="pres">
      <dgm:prSet presAssocID="{D2A2D7CC-54BF-4382-910E-2DCF6852AD6D}" presName="compNode" presStyleCnt="0"/>
      <dgm:spPr/>
    </dgm:pt>
    <dgm:pt modelId="{C4C8C6D6-5EA9-41F9-BC40-C8F6296EC395}" type="pres">
      <dgm:prSet presAssocID="{D2A2D7CC-54BF-4382-910E-2DCF6852AD6D}" presName="iconRect" presStyleLbl="node1" presStyleIdx="2" presStyleCnt="5" custLinFactX="23567" custLinFactNeighborX="100000" custLinFactNeighborY="-1784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nake"/>
        </a:ext>
      </dgm:extLst>
    </dgm:pt>
    <dgm:pt modelId="{9117674A-5AD0-4038-80E8-F0357DCB491E}" type="pres">
      <dgm:prSet presAssocID="{D2A2D7CC-54BF-4382-910E-2DCF6852AD6D}" presName="iconSpace" presStyleCnt="0"/>
      <dgm:spPr/>
    </dgm:pt>
    <dgm:pt modelId="{3B8C5D47-DEB2-4E7F-ABB9-0CAF21B22105}" type="pres">
      <dgm:prSet presAssocID="{D2A2D7CC-54BF-4382-910E-2DCF6852AD6D}" presName="parTx" presStyleLbl="revTx" presStyleIdx="4" presStyleCnt="10" custLinFactNeighborX="50452" custLinFactNeighborY="-11548">
        <dgm:presLayoutVars>
          <dgm:chMax val="0"/>
          <dgm:chPref val="0"/>
        </dgm:presLayoutVars>
      </dgm:prSet>
      <dgm:spPr/>
    </dgm:pt>
    <dgm:pt modelId="{D7129238-1B63-46C6-9433-241D2F835884}" type="pres">
      <dgm:prSet presAssocID="{D2A2D7CC-54BF-4382-910E-2DCF6852AD6D}" presName="txSpace" presStyleCnt="0"/>
      <dgm:spPr/>
    </dgm:pt>
    <dgm:pt modelId="{E454E3BA-68DE-4142-8A31-5241BFA83A5B}" type="pres">
      <dgm:prSet presAssocID="{D2A2D7CC-54BF-4382-910E-2DCF6852AD6D}" presName="desTx" presStyleLbl="revTx" presStyleIdx="5" presStyleCnt="10">
        <dgm:presLayoutVars/>
      </dgm:prSet>
      <dgm:spPr/>
    </dgm:pt>
    <dgm:pt modelId="{AE5E8258-0E86-4B7A-A911-C335816D5DCA}" type="pres">
      <dgm:prSet presAssocID="{E2C8758D-9D0A-4036-9B1C-5EED739E9043}" presName="sibTrans" presStyleCnt="0"/>
      <dgm:spPr/>
    </dgm:pt>
    <dgm:pt modelId="{21F360DD-7226-4C59-950E-40A3B0B45E71}" type="pres">
      <dgm:prSet presAssocID="{0CD3BBB9-6926-4F65-AC25-127E12F1C007}" presName="compNode" presStyleCnt="0"/>
      <dgm:spPr/>
    </dgm:pt>
    <dgm:pt modelId="{82AEF1F9-7AD7-4D8E-BE84-78C314B8E557}" type="pres">
      <dgm:prSet presAssocID="{0CD3BBB9-6926-4F65-AC25-127E12F1C007}" presName="iconRect" presStyleLbl="node1" presStyleIdx="3" presStyleCnt="5" custLinFactX="-400000" custLinFactNeighborX="-442834" custLinFactNeighborY="359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9E760AF-8C06-42E6-8FF6-96072C8A3E48}" type="pres">
      <dgm:prSet presAssocID="{0CD3BBB9-6926-4F65-AC25-127E12F1C007}" presName="iconSpace" presStyleCnt="0"/>
      <dgm:spPr/>
    </dgm:pt>
    <dgm:pt modelId="{DDB568CB-0D14-4DEB-B90A-9C10337CD312}" type="pres">
      <dgm:prSet presAssocID="{0CD3BBB9-6926-4F65-AC25-127E12F1C007}" presName="parTx" presStyleLbl="revTx" presStyleIdx="6" presStyleCnt="10" custScaleX="91316" custLinFactX="-100000" custLinFactNeighborX="-110488" custLinFactNeighborY="-20592">
        <dgm:presLayoutVars>
          <dgm:chMax val="0"/>
          <dgm:chPref val="0"/>
        </dgm:presLayoutVars>
      </dgm:prSet>
      <dgm:spPr/>
    </dgm:pt>
    <dgm:pt modelId="{D00C97F3-4C17-4E40-8E0B-DE32B837F459}" type="pres">
      <dgm:prSet presAssocID="{0CD3BBB9-6926-4F65-AC25-127E12F1C007}" presName="txSpace" presStyleCnt="0"/>
      <dgm:spPr/>
    </dgm:pt>
    <dgm:pt modelId="{08BDA653-6BE5-4DEA-B02E-A4B3ED883036}" type="pres">
      <dgm:prSet presAssocID="{0CD3BBB9-6926-4F65-AC25-127E12F1C007}" presName="desTx" presStyleLbl="revTx" presStyleIdx="7" presStyleCnt="10">
        <dgm:presLayoutVars/>
      </dgm:prSet>
      <dgm:spPr/>
    </dgm:pt>
    <dgm:pt modelId="{009BABB7-33F5-4C87-8A99-D2C0C8E56DE7}" type="pres">
      <dgm:prSet presAssocID="{B09D18BD-3338-455D-BCF4-978E9DC18C69}" presName="sibTrans" presStyleCnt="0"/>
      <dgm:spPr/>
    </dgm:pt>
    <dgm:pt modelId="{E8F223B1-F8D2-41DF-846D-A4B8D8E22C4C}" type="pres">
      <dgm:prSet presAssocID="{9314BEBB-EBED-40ED-A336-5D0D56CF15DC}" presName="compNode" presStyleCnt="0"/>
      <dgm:spPr/>
    </dgm:pt>
    <dgm:pt modelId="{229DF692-8F78-4604-B8FD-639836703F34}" type="pres">
      <dgm:prSet presAssocID="{9314BEBB-EBED-40ED-A336-5D0D56CF15DC}" presName="iconRect" presStyleLbl="node1" presStyleIdx="4" presStyleCnt="5" custLinFactNeighborX="2473" custLinFactNeighborY="-772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FBABD242-81E6-45C0-88F6-E86928F6268F}" type="pres">
      <dgm:prSet presAssocID="{9314BEBB-EBED-40ED-A336-5D0D56CF15DC}" presName="iconSpace" presStyleCnt="0"/>
      <dgm:spPr/>
    </dgm:pt>
    <dgm:pt modelId="{BB6EFB80-58AF-47C1-BB72-D38FBA422418}" type="pres">
      <dgm:prSet presAssocID="{9314BEBB-EBED-40ED-A336-5D0D56CF15DC}" presName="parTx" presStyleLbl="revTx" presStyleIdx="8" presStyleCnt="10" custLinFactNeighborX="4684" custLinFactNeighborY="-8861">
        <dgm:presLayoutVars>
          <dgm:chMax val="0"/>
          <dgm:chPref val="0"/>
        </dgm:presLayoutVars>
      </dgm:prSet>
      <dgm:spPr/>
    </dgm:pt>
    <dgm:pt modelId="{97D66DB1-3A40-4887-BB7F-74AB58BF8E9A}" type="pres">
      <dgm:prSet presAssocID="{9314BEBB-EBED-40ED-A336-5D0D56CF15DC}" presName="txSpace" presStyleCnt="0"/>
      <dgm:spPr/>
    </dgm:pt>
    <dgm:pt modelId="{DD5AB30E-B83F-42A6-9373-D85AF892A978}" type="pres">
      <dgm:prSet presAssocID="{9314BEBB-EBED-40ED-A336-5D0D56CF15DC}" presName="desTx" presStyleLbl="revTx" presStyleIdx="9" presStyleCnt="10" custLinFactNeighborX="405" custLinFactNeighborY="7113">
        <dgm:presLayoutVars/>
      </dgm:prSet>
      <dgm:spPr/>
    </dgm:pt>
  </dgm:ptLst>
  <dgm:cxnLst>
    <dgm:cxn modelId="{022E1906-85E8-4FA9-A282-B537A88F9FF5}" srcId="{0CD3BBB9-6926-4F65-AC25-127E12F1C007}" destId="{7199AF90-B5B1-4068-9287-55D87DB0F6E4}" srcOrd="0" destOrd="0" parTransId="{8F2C9850-B93D-4B0E-8DB4-B00E7F15961D}" sibTransId="{53685B88-FB2E-42AB-9ACA-31D0C92D373C}"/>
    <dgm:cxn modelId="{CF970807-824C-7048-A994-46DFBA0DC0E6}" type="presOf" srcId="{B345175C-15F4-445A-87B1-125D6C7091EE}" destId="{52420016-C11C-4EB3-A256-AD8C66938DE7}" srcOrd="0" destOrd="0" presId="urn:microsoft.com/office/officeart/2018/5/layout/CenteredIconLabelDescriptionList"/>
    <dgm:cxn modelId="{63BA060F-97C7-2948-B83B-E1F23AC8728D}" type="presOf" srcId="{BD0F76F2-A7CB-41F3-A0FB-DEDD616005E6}" destId="{54DB349A-C269-44EC-AD8D-F49317E59C7A}" srcOrd="0" destOrd="1" presId="urn:microsoft.com/office/officeart/2018/5/layout/CenteredIconLabelDescriptionList"/>
    <dgm:cxn modelId="{A7945D17-BB8A-4820-955F-7B6F9DBD5B22}" srcId="{27596AA8-291F-45E4-9164-CC3401603289}" destId="{85864388-8991-46FA-8A86-9B474342CA71}" srcOrd="0" destOrd="0" parTransId="{D73C2620-899E-455E-A673-211BD0F73F2A}" sibTransId="{9505B94E-2FE7-47B9-878C-8A0188076D4B}"/>
    <dgm:cxn modelId="{F6004A1C-B042-EF40-BE6D-40E1BEAEE4F5}" type="presOf" srcId="{9314BEBB-EBED-40ED-A336-5D0D56CF15DC}" destId="{BB6EFB80-58AF-47C1-BB72-D38FBA422418}" srcOrd="0" destOrd="0" presId="urn:microsoft.com/office/officeart/2018/5/layout/CenteredIconLabelDescriptionList"/>
    <dgm:cxn modelId="{98FFFA23-BE6C-482F-AB05-2A8A061D08B4}" srcId="{9314BEBB-EBED-40ED-A336-5D0D56CF15DC}" destId="{52F16A51-0601-4162-894A-06E945073F5F}" srcOrd="0" destOrd="0" parTransId="{8BF5C93C-05A3-4DA1-B21F-0813249BBFF4}" sibTransId="{E7B38442-62F0-4176-B013-95D8ED9FF10C}"/>
    <dgm:cxn modelId="{5C1B9A24-8BDC-4A2F-B1CD-9D126EC48BA5}" srcId="{F09D76C5-42DD-4B28-8836-76E7BD4310EB}" destId="{B345175C-15F4-445A-87B1-125D6C7091EE}" srcOrd="1" destOrd="0" parTransId="{5BFAC2C6-3EBC-4974-A4D8-1A4DBFE48084}" sibTransId="{D8F35093-3350-4DD9-BE8C-0EBC110BC354}"/>
    <dgm:cxn modelId="{E968242A-7822-45EA-8972-8FB80D5EC62A}" srcId="{F09D76C5-42DD-4B28-8836-76E7BD4310EB}" destId="{D2A2D7CC-54BF-4382-910E-2DCF6852AD6D}" srcOrd="2" destOrd="0" parTransId="{A8144D83-5AFF-47BC-85CA-FD8B4C2A2D49}" sibTransId="{E2C8758D-9D0A-4036-9B1C-5EED739E9043}"/>
    <dgm:cxn modelId="{81453D30-7E75-7248-B6B2-B0BBB391177F}" type="presOf" srcId="{060EBDB5-3300-40FA-A973-0C560DA1914C}" destId="{E454E3BA-68DE-4142-8A31-5241BFA83A5B}" srcOrd="0" destOrd="0" presId="urn:microsoft.com/office/officeart/2018/5/layout/CenteredIconLabelDescriptionList"/>
    <dgm:cxn modelId="{379C073C-1EEA-D74F-BB4A-AAEF3E40FDEE}" type="presOf" srcId="{ABF163A8-9C2F-4069-8572-8CA007D80993}" destId="{37555923-7D2B-4F72-B580-9B426AC63EEC}" srcOrd="0" destOrd="1" presId="urn:microsoft.com/office/officeart/2018/5/layout/CenteredIconLabelDescriptionList"/>
    <dgm:cxn modelId="{B0575A5F-2547-4601-ADFB-866565051530}" srcId="{F09D76C5-42DD-4B28-8836-76E7BD4310EB}" destId="{9314BEBB-EBED-40ED-A336-5D0D56CF15DC}" srcOrd="4" destOrd="0" parTransId="{05D446AB-D330-4238-81E6-F1B4534A0622}" sibTransId="{84E3182A-E7E9-4EA9-9CAA-1EF51507D39A}"/>
    <dgm:cxn modelId="{F4E58663-75C1-2D47-9438-E82169A03A7C}" type="presOf" srcId="{0CD3BBB9-6926-4F65-AC25-127E12F1C007}" destId="{DDB568CB-0D14-4DEB-B90A-9C10337CD312}" srcOrd="0" destOrd="0" presId="urn:microsoft.com/office/officeart/2018/5/layout/CenteredIconLabelDescriptionList"/>
    <dgm:cxn modelId="{28A49046-809F-6349-9F67-26C9B5B0434C}" type="presOf" srcId="{7199AF90-B5B1-4068-9287-55D87DB0F6E4}" destId="{08BDA653-6BE5-4DEA-B02E-A4B3ED883036}" srcOrd="0" destOrd="0" presId="urn:microsoft.com/office/officeart/2018/5/layout/CenteredIconLabelDescriptionList"/>
    <dgm:cxn modelId="{529F2C6D-779A-1543-A981-869BE644389D}" type="presOf" srcId="{52F16A51-0601-4162-894A-06E945073F5F}" destId="{DD5AB30E-B83F-42A6-9373-D85AF892A978}" srcOrd="0" destOrd="0" presId="urn:microsoft.com/office/officeart/2018/5/layout/CenteredIconLabelDescriptionList"/>
    <dgm:cxn modelId="{B48D3251-9DD0-4072-B59C-F3E4FE4CDAEC}" srcId="{D2A2D7CC-54BF-4382-910E-2DCF6852AD6D}" destId="{060EBDB5-3300-40FA-A973-0C560DA1914C}" srcOrd="0" destOrd="0" parTransId="{BE1CE07E-C2A4-4051-9F9B-3A885879615A}" sibTransId="{986D5D9E-8BE9-48B1-BD55-A850B7B38803}"/>
    <dgm:cxn modelId="{A06AAB72-3651-47DB-972F-54DF1AFF30B7}" srcId="{F09D76C5-42DD-4B28-8836-76E7BD4310EB}" destId="{27596AA8-291F-45E4-9164-CC3401603289}" srcOrd="0" destOrd="0" parTransId="{86CA34EF-3E74-439F-B1A7-C1B508FAA3D3}" sibTransId="{AD77E557-1DF3-4185-A994-8ADEB1FF19E1}"/>
    <dgm:cxn modelId="{EC3C3873-0276-4195-8EA3-54F6E85E31B4}" srcId="{F09D76C5-42DD-4B28-8836-76E7BD4310EB}" destId="{0CD3BBB9-6926-4F65-AC25-127E12F1C007}" srcOrd="3" destOrd="0" parTransId="{C164AACA-9154-4D16-81E9-7FC0D1FC2469}" sibTransId="{B09D18BD-3338-455D-BCF4-978E9DC18C69}"/>
    <dgm:cxn modelId="{B220C05A-27E3-4BB9-9267-BC58271D1C77}" srcId="{B345175C-15F4-445A-87B1-125D6C7091EE}" destId="{BD0F76F2-A7CB-41F3-A0FB-DEDD616005E6}" srcOrd="1" destOrd="0" parTransId="{6C022B45-CAB1-4773-971B-069BE290C1B4}" sibTransId="{347FC944-068B-488B-B4B4-C2B78FD59E86}"/>
    <dgm:cxn modelId="{8F38CC85-01FC-2247-A753-C416F47FE470}" type="presOf" srcId="{BD3ED1D4-7F74-44F8-A915-91BAC63053B0}" destId="{DD5AB30E-B83F-42A6-9373-D85AF892A978}" srcOrd="0" destOrd="1" presId="urn:microsoft.com/office/officeart/2018/5/layout/CenteredIconLabelDescriptionList"/>
    <dgm:cxn modelId="{A1A28E8E-160E-4B4D-8357-852DF3330845}" type="presOf" srcId="{85864388-8991-46FA-8A86-9B474342CA71}" destId="{37555923-7D2B-4F72-B580-9B426AC63EEC}" srcOrd="0" destOrd="0" presId="urn:microsoft.com/office/officeart/2018/5/layout/CenteredIconLabelDescriptionList"/>
    <dgm:cxn modelId="{E03A65B2-E708-7B41-A1E6-9287A4A0FE22}" type="presOf" srcId="{27596AA8-291F-45E4-9164-CC3401603289}" destId="{C442D889-4A66-4E32-B5C8-935D19F3B3FB}" srcOrd="0" destOrd="0" presId="urn:microsoft.com/office/officeart/2018/5/layout/CenteredIconLabelDescriptionList"/>
    <dgm:cxn modelId="{1F8CD0BB-F3C8-42B3-A46C-EC08410A8DF5}" srcId="{9314BEBB-EBED-40ED-A336-5D0D56CF15DC}" destId="{BD3ED1D4-7F74-44F8-A915-91BAC63053B0}" srcOrd="1" destOrd="0" parTransId="{8EF3B034-99BF-4F7D-BA9C-A33536C56C7C}" sibTransId="{55F0B43B-DBB2-40BE-859A-A8D15554F093}"/>
    <dgm:cxn modelId="{71506BC8-1D28-415E-8876-F38E778BF9AF}" srcId="{B345175C-15F4-445A-87B1-125D6C7091EE}" destId="{F026C653-0C5E-4C02-8F8D-5007BE76A805}" srcOrd="0" destOrd="0" parTransId="{840F36EC-139C-46F1-BF68-D8255BFFC365}" sibTransId="{CC47FF5C-6944-40EF-BE34-6A9BFF1F4444}"/>
    <dgm:cxn modelId="{68D7C9DE-3106-C044-8584-5A8A774668C5}" type="presOf" srcId="{D2A2D7CC-54BF-4382-910E-2DCF6852AD6D}" destId="{3B8C5D47-DEB2-4E7F-ABB9-0CAF21B22105}" srcOrd="0" destOrd="0" presId="urn:microsoft.com/office/officeart/2018/5/layout/CenteredIconLabelDescriptionList"/>
    <dgm:cxn modelId="{341944F4-DE48-C94D-BFDE-F7FF1861572A}" type="presOf" srcId="{F09D76C5-42DD-4B28-8836-76E7BD4310EB}" destId="{A68A5855-7D36-4E07-B56F-51ED92DA3E40}" srcOrd="0" destOrd="0" presId="urn:microsoft.com/office/officeart/2018/5/layout/CenteredIconLabelDescriptionList"/>
    <dgm:cxn modelId="{DDAEF6F8-0FCA-684C-9665-BB7225AF06BF}" type="presOf" srcId="{F026C653-0C5E-4C02-8F8D-5007BE76A805}" destId="{54DB349A-C269-44EC-AD8D-F49317E59C7A}" srcOrd="0" destOrd="0" presId="urn:microsoft.com/office/officeart/2018/5/layout/CenteredIconLabelDescriptionList"/>
    <dgm:cxn modelId="{93A10CFF-8DED-45E2-81A9-6569724D2A76}" srcId="{27596AA8-291F-45E4-9164-CC3401603289}" destId="{ABF163A8-9C2F-4069-8572-8CA007D80993}" srcOrd="1" destOrd="0" parTransId="{AAB98214-FF2A-4F71-A91A-0E92CA5DF863}" sibTransId="{352701B6-4FD1-4DFC-A770-49D1AE66D1E6}"/>
    <dgm:cxn modelId="{F2C02C74-1D5A-2146-89BC-70AF4755857E}" type="presParOf" srcId="{A68A5855-7D36-4E07-B56F-51ED92DA3E40}" destId="{DABB1183-A419-4721-9EA3-AC7C4738F7FA}" srcOrd="0" destOrd="0" presId="urn:microsoft.com/office/officeart/2018/5/layout/CenteredIconLabelDescriptionList"/>
    <dgm:cxn modelId="{EA27D7A1-17EB-F744-8051-402E157CAB56}" type="presParOf" srcId="{DABB1183-A419-4721-9EA3-AC7C4738F7FA}" destId="{7DC804B3-0469-4CAA-B8A4-BF40DF23965D}" srcOrd="0" destOrd="0" presId="urn:microsoft.com/office/officeart/2018/5/layout/CenteredIconLabelDescriptionList"/>
    <dgm:cxn modelId="{A4ADD60D-8517-6B44-8723-EFA90460E942}" type="presParOf" srcId="{DABB1183-A419-4721-9EA3-AC7C4738F7FA}" destId="{387AC2ED-20BE-45FD-8DB3-3A382D3F6F57}" srcOrd="1" destOrd="0" presId="urn:microsoft.com/office/officeart/2018/5/layout/CenteredIconLabelDescriptionList"/>
    <dgm:cxn modelId="{2FA73C48-60D6-5042-A3A9-246A6A822CA9}" type="presParOf" srcId="{DABB1183-A419-4721-9EA3-AC7C4738F7FA}" destId="{C442D889-4A66-4E32-B5C8-935D19F3B3FB}" srcOrd="2" destOrd="0" presId="urn:microsoft.com/office/officeart/2018/5/layout/CenteredIconLabelDescriptionList"/>
    <dgm:cxn modelId="{BB63DA70-2A72-3C4B-8074-9FBA765A18C9}" type="presParOf" srcId="{DABB1183-A419-4721-9EA3-AC7C4738F7FA}" destId="{C92D1EDF-764F-4874-AE3E-090B052212D7}" srcOrd="3" destOrd="0" presId="urn:microsoft.com/office/officeart/2018/5/layout/CenteredIconLabelDescriptionList"/>
    <dgm:cxn modelId="{1F2A2642-AACA-4A45-9DDE-C964FF6920D3}" type="presParOf" srcId="{DABB1183-A419-4721-9EA3-AC7C4738F7FA}" destId="{37555923-7D2B-4F72-B580-9B426AC63EEC}" srcOrd="4" destOrd="0" presId="urn:microsoft.com/office/officeart/2018/5/layout/CenteredIconLabelDescriptionList"/>
    <dgm:cxn modelId="{CDC93FDC-9A0E-3543-8F15-25E41D1E676C}" type="presParOf" srcId="{A68A5855-7D36-4E07-B56F-51ED92DA3E40}" destId="{762E789A-4463-4EFF-95B6-10CD468A0C2E}" srcOrd="1" destOrd="0" presId="urn:microsoft.com/office/officeart/2018/5/layout/CenteredIconLabelDescriptionList"/>
    <dgm:cxn modelId="{7DF20F30-B677-2048-841F-A232FDEFA938}" type="presParOf" srcId="{A68A5855-7D36-4E07-B56F-51ED92DA3E40}" destId="{D0B7A676-3ED6-432A-AD80-46580439CC49}" srcOrd="2" destOrd="0" presId="urn:microsoft.com/office/officeart/2018/5/layout/CenteredIconLabelDescriptionList"/>
    <dgm:cxn modelId="{AB87C23F-D0FD-F34A-9FFF-56CADC1B3224}" type="presParOf" srcId="{D0B7A676-3ED6-432A-AD80-46580439CC49}" destId="{475CDF3D-EFC0-4500-A5AB-FBC36AB1862E}" srcOrd="0" destOrd="0" presId="urn:microsoft.com/office/officeart/2018/5/layout/CenteredIconLabelDescriptionList"/>
    <dgm:cxn modelId="{A18BFC63-BD2A-5D4C-AE07-F53C778DB7DD}" type="presParOf" srcId="{D0B7A676-3ED6-432A-AD80-46580439CC49}" destId="{D91B75E2-6B4B-4DA9-BD83-827E93CD6A00}" srcOrd="1" destOrd="0" presId="urn:microsoft.com/office/officeart/2018/5/layout/CenteredIconLabelDescriptionList"/>
    <dgm:cxn modelId="{954D40CE-777A-5445-AB44-C5144EC2911B}" type="presParOf" srcId="{D0B7A676-3ED6-432A-AD80-46580439CC49}" destId="{52420016-C11C-4EB3-A256-AD8C66938DE7}" srcOrd="2" destOrd="0" presId="urn:microsoft.com/office/officeart/2018/5/layout/CenteredIconLabelDescriptionList"/>
    <dgm:cxn modelId="{109EF4B6-730D-0C4A-A766-18C87A2741E5}" type="presParOf" srcId="{D0B7A676-3ED6-432A-AD80-46580439CC49}" destId="{F25D9CC9-96CC-427B-AD62-82575538ED2C}" srcOrd="3" destOrd="0" presId="urn:microsoft.com/office/officeart/2018/5/layout/CenteredIconLabelDescriptionList"/>
    <dgm:cxn modelId="{C4638826-06BC-B749-B98D-5D44397830D8}" type="presParOf" srcId="{D0B7A676-3ED6-432A-AD80-46580439CC49}" destId="{54DB349A-C269-44EC-AD8D-F49317E59C7A}" srcOrd="4" destOrd="0" presId="urn:microsoft.com/office/officeart/2018/5/layout/CenteredIconLabelDescriptionList"/>
    <dgm:cxn modelId="{908A6F3A-D11C-C64E-8207-B31D5922ABCE}" type="presParOf" srcId="{A68A5855-7D36-4E07-B56F-51ED92DA3E40}" destId="{D779DA7B-22FB-4711-96EB-6D868887E6C9}" srcOrd="3" destOrd="0" presId="urn:microsoft.com/office/officeart/2018/5/layout/CenteredIconLabelDescriptionList"/>
    <dgm:cxn modelId="{7A000363-4E58-DC4F-AD4F-72DA6D9EA70C}" type="presParOf" srcId="{A68A5855-7D36-4E07-B56F-51ED92DA3E40}" destId="{A1C99D46-E300-4A8B-90B5-F915CEA470A4}" srcOrd="4" destOrd="0" presId="urn:microsoft.com/office/officeart/2018/5/layout/CenteredIconLabelDescriptionList"/>
    <dgm:cxn modelId="{39185611-1135-BB45-AD18-5687E799EF5D}" type="presParOf" srcId="{A1C99D46-E300-4A8B-90B5-F915CEA470A4}" destId="{C4C8C6D6-5EA9-41F9-BC40-C8F6296EC395}" srcOrd="0" destOrd="0" presId="urn:microsoft.com/office/officeart/2018/5/layout/CenteredIconLabelDescriptionList"/>
    <dgm:cxn modelId="{7B714B8C-A885-1A43-9386-FC718122823A}" type="presParOf" srcId="{A1C99D46-E300-4A8B-90B5-F915CEA470A4}" destId="{9117674A-5AD0-4038-80E8-F0357DCB491E}" srcOrd="1" destOrd="0" presId="urn:microsoft.com/office/officeart/2018/5/layout/CenteredIconLabelDescriptionList"/>
    <dgm:cxn modelId="{47CD3239-909B-2045-B6A4-A1CB945447E2}" type="presParOf" srcId="{A1C99D46-E300-4A8B-90B5-F915CEA470A4}" destId="{3B8C5D47-DEB2-4E7F-ABB9-0CAF21B22105}" srcOrd="2" destOrd="0" presId="urn:microsoft.com/office/officeart/2018/5/layout/CenteredIconLabelDescriptionList"/>
    <dgm:cxn modelId="{86DD7B90-A53B-DC4C-9391-401E2296CC4B}" type="presParOf" srcId="{A1C99D46-E300-4A8B-90B5-F915CEA470A4}" destId="{D7129238-1B63-46C6-9433-241D2F835884}" srcOrd="3" destOrd="0" presId="urn:microsoft.com/office/officeart/2018/5/layout/CenteredIconLabelDescriptionList"/>
    <dgm:cxn modelId="{F38927BF-214E-1A46-AA6F-5BB6AC65281C}" type="presParOf" srcId="{A1C99D46-E300-4A8B-90B5-F915CEA470A4}" destId="{E454E3BA-68DE-4142-8A31-5241BFA83A5B}" srcOrd="4" destOrd="0" presId="urn:microsoft.com/office/officeart/2018/5/layout/CenteredIconLabelDescriptionList"/>
    <dgm:cxn modelId="{76F94423-A157-C94F-97D4-2D3462413A62}" type="presParOf" srcId="{A68A5855-7D36-4E07-B56F-51ED92DA3E40}" destId="{AE5E8258-0E86-4B7A-A911-C335816D5DCA}" srcOrd="5" destOrd="0" presId="urn:microsoft.com/office/officeart/2018/5/layout/CenteredIconLabelDescriptionList"/>
    <dgm:cxn modelId="{96AE9BEF-4A75-A047-BCBA-8BA9FB84D7BC}" type="presParOf" srcId="{A68A5855-7D36-4E07-B56F-51ED92DA3E40}" destId="{21F360DD-7226-4C59-950E-40A3B0B45E71}" srcOrd="6" destOrd="0" presId="urn:microsoft.com/office/officeart/2018/5/layout/CenteredIconLabelDescriptionList"/>
    <dgm:cxn modelId="{50B0DFE3-AB30-A648-A78B-B5ECA170D158}" type="presParOf" srcId="{21F360DD-7226-4C59-950E-40A3B0B45E71}" destId="{82AEF1F9-7AD7-4D8E-BE84-78C314B8E557}" srcOrd="0" destOrd="0" presId="urn:microsoft.com/office/officeart/2018/5/layout/CenteredIconLabelDescriptionList"/>
    <dgm:cxn modelId="{6C8BA765-B16D-8341-851A-223A5116E590}" type="presParOf" srcId="{21F360DD-7226-4C59-950E-40A3B0B45E71}" destId="{C9E760AF-8C06-42E6-8FF6-96072C8A3E48}" srcOrd="1" destOrd="0" presId="urn:microsoft.com/office/officeart/2018/5/layout/CenteredIconLabelDescriptionList"/>
    <dgm:cxn modelId="{00855FAC-66C8-524F-880E-E07CE8070633}" type="presParOf" srcId="{21F360DD-7226-4C59-950E-40A3B0B45E71}" destId="{DDB568CB-0D14-4DEB-B90A-9C10337CD312}" srcOrd="2" destOrd="0" presId="urn:microsoft.com/office/officeart/2018/5/layout/CenteredIconLabelDescriptionList"/>
    <dgm:cxn modelId="{2C1A7D83-F502-C94E-A7C2-2D5B4B74DDAC}" type="presParOf" srcId="{21F360DD-7226-4C59-950E-40A3B0B45E71}" destId="{D00C97F3-4C17-4E40-8E0B-DE32B837F459}" srcOrd="3" destOrd="0" presId="urn:microsoft.com/office/officeart/2018/5/layout/CenteredIconLabelDescriptionList"/>
    <dgm:cxn modelId="{F2FC0E2E-67FE-7F40-948C-90BDA5545602}" type="presParOf" srcId="{21F360DD-7226-4C59-950E-40A3B0B45E71}" destId="{08BDA653-6BE5-4DEA-B02E-A4B3ED883036}" srcOrd="4" destOrd="0" presId="urn:microsoft.com/office/officeart/2018/5/layout/CenteredIconLabelDescriptionList"/>
    <dgm:cxn modelId="{877337B6-449C-3F47-88D2-EBBA577982E7}" type="presParOf" srcId="{A68A5855-7D36-4E07-B56F-51ED92DA3E40}" destId="{009BABB7-33F5-4C87-8A99-D2C0C8E56DE7}" srcOrd="7" destOrd="0" presId="urn:microsoft.com/office/officeart/2018/5/layout/CenteredIconLabelDescriptionList"/>
    <dgm:cxn modelId="{EB1CE034-8E43-7148-8960-4EC1BAD93325}" type="presParOf" srcId="{A68A5855-7D36-4E07-B56F-51ED92DA3E40}" destId="{E8F223B1-F8D2-41DF-846D-A4B8D8E22C4C}" srcOrd="8" destOrd="0" presId="urn:microsoft.com/office/officeart/2018/5/layout/CenteredIconLabelDescriptionList"/>
    <dgm:cxn modelId="{5521894C-A998-C349-88FC-F5D0AB52885F}" type="presParOf" srcId="{E8F223B1-F8D2-41DF-846D-A4B8D8E22C4C}" destId="{229DF692-8F78-4604-B8FD-639836703F34}" srcOrd="0" destOrd="0" presId="urn:microsoft.com/office/officeart/2018/5/layout/CenteredIconLabelDescriptionList"/>
    <dgm:cxn modelId="{D9F3B757-FB7D-B54F-88C4-201DC6B448A5}" type="presParOf" srcId="{E8F223B1-F8D2-41DF-846D-A4B8D8E22C4C}" destId="{FBABD242-81E6-45C0-88F6-E86928F6268F}" srcOrd="1" destOrd="0" presId="urn:microsoft.com/office/officeart/2018/5/layout/CenteredIconLabelDescriptionList"/>
    <dgm:cxn modelId="{499A9351-F7E0-0248-98BF-7F099D9C8AC7}" type="presParOf" srcId="{E8F223B1-F8D2-41DF-846D-A4B8D8E22C4C}" destId="{BB6EFB80-58AF-47C1-BB72-D38FBA422418}" srcOrd="2" destOrd="0" presId="urn:microsoft.com/office/officeart/2018/5/layout/CenteredIconLabelDescriptionList"/>
    <dgm:cxn modelId="{591FA2C1-CDEF-8044-B258-54127012AB34}" type="presParOf" srcId="{E8F223B1-F8D2-41DF-846D-A4B8D8E22C4C}" destId="{97D66DB1-3A40-4887-BB7F-74AB58BF8E9A}" srcOrd="3" destOrd="0" presId="urn:microsoft.com/office/officeart/2018/5/layout/CenteredIconLabelDescriptionList"/>
    <dgm:cxn modelId="{7259A3F7-33C0-F142-9581-27BC8D9579E1}" type="presParOf" srcId="{E8F223B1-F8D2-41DF-846D-A4B8D8E22C4C}" destId="{DD5AB30E-B83F-42A6-9373-D85AF892A978}"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7748-FC93-4944-81FC-9136ADE75A81}" type="doc">
      <dgm:prSet loTypeId="urn:microsoft.com/office/officeart/2005/8/layout/radial2" loCatId="relationship" qsTypeId="urn:microsoft.com/office/officeart/2005/8/quickstyle/3d4" qsCatId="3D" csTypeId="urn:microsoft.com/office/officeart/2005/8/colors/accent1_4" csCatId="accent1" phldr="1"/>
      <dgm:spPr/>
      <dgm:t>
        <a:bodyPr/>
        <a:lstStyle/>
        <a:p>
          <a:endParaRPr lang="en-US"/>
        </a:p>
      </dgm:t>
    </dgm:pt>
    <dgm:pt modelId="{89C28E85-1563-7149-8C8C-374155864B0B}">
      <dgm:prSet phldrT="[Text]"/>
      <dgm:spPr/>
      <dgm:t>
        <a:bodyPr/>
        <a:lstStyle/>
        <a:p>
          <a:r>
            <a:rPr lang="en-US" dirty="0"/>
            <a:t>STARBUCKS</a:t>
          </a:r>
        </a:p>
      </dgm:t>
    </dgm:pt>
    <dgm:pt modelId="{40B32AE1-32CA-5D46-9F67-06F510C1F2A1}" type="parTrans" cxnId="{95B15346-DB43-294F-8201-6D421660518F}">
      <dgm:prSet/>
      <dgm:spPr/>
      <dgm:t>
        <a:bodyPr/>
        <a:lstStyle/>
        <a:p>
          <a:endParaRPr lang="en-US"/>
        </a:p>
      </dgm:t>
    </dgm:pt>
    <dgm:pt modelId="{95D9D7EE-4EB2-F24D-8E56-54D84746FA9F}" type="sibTrans" cxnId="{95B15346-DB43-294F-8201-6D421660518F}">
      <dgm:prSet/>
      <dgm:spPr/>
      <dgm:t>
        <a:bodyPr/>
        <a:lstStyle/>
        <a:p>
          <a:endParaRPr lang="en-US"/>
        </a:p>
      </dgm:t>
    </dgm:pt>
    <dgm:pt modelId="{57051B0A-4E58-A242-8757-8C79340B64D6}">
      <dgm:prSet phldrT="[Text]"/>
      <dgm:spPr/>
      <dgm:t>
        <a:bodyPr/>
        <a:lstStyle/>
        <a:p>
          <a:r>
            <a:rPr lang="en-US" dirty="0"/>
            <a:t>ACTIVISION BLIZZARD</a:t>
          </a:r>
        </a:p>
      </dgm:t>
    </dgm:pt>
    <dgm:pt modelId="{86379184-1B84-A049-986E-73EF06129B81}" type="parTrans" cxnId="{8C8ACDA6-1B92-3A48-861A-E9A251C277BA}">
      <dgm:prSet/>
      <dgm:spPr/>
      <dgm:t>
        <a:bodyPr/>
        <a:lstStyle/>
        <a:p>
          <a:endParaRPr lang="en-US"/>
        </a:p>
      </dgm:t>
    </dgm:pt>
    <dgm:pt modelId="{80FA7AEA-4ECF-4741-BE44-672FDAF089DA}" type="sibTrans" cxnId="{8C8ACDA6-1B92-3A48-861A-E9A251C277BA}">
      <dgm:prSet/>
      <dgm:spPr/>
      <dgm:t>
        <a:bodyPr/>
        <a:lstStyle/>
        <a:p>
          <a:endParaRPr lang="en-US"/>
        </a:p>
      </dgm:t>
    </dgm:pt>
    <dgm:pt modelId="{910E5122-FDBC-F14E-B607-268E8FE5A6E8}">
      <dgm:prSet phldrT="[Text]"/>
      <dgm:spPr/>
      <dgm:t>
        <a:bodyPr/>
        <a:lstStyle/>
        <a:p>
          <a:r>
            <a:rPr lang="en-US" dirty="0"/>
            <a:t>LUFTHANSA</a:t>
          </a:r>
        </a:p>
      </dgm:t>
    </dgm:pt>
    <dgm:pt modelId="{971E7D7E-F81F-2342-AF11-9C7BD552165D}" type="parTrans" cxnId="{5391A9BF-D6A8-A24D-8C0D-7CE30F5E8756}">
      <dgm:prSet/>
      <dgm:spPr/>
      <dgm:t>
        <a:bodyPr/>
        <a:lstStyle/>
        <a:p>
          <a:endParaRPr lang="en-US"/>
        </a:p>
      </dgm:t>
    </dgm:pt>
    <dgm:pt modelId="{EFF112FA-36E3-BB40-9C97-1108D8AD9FD4}" type="sibTrans" cxnId="{5391A9BF-D6A8-A24D-8C0D-7CE30F5E8756}">
      <dgm:prSet/>
      <dgm:spPr/>
      <dgm:t>
        <a:bodyPr/>
        <a:lstStyle/>
        <a:p>
          <a:endParaRPr lang="en-US"/>
        </a:p>
      </dgm:t>
    </dgm:pt>
    <dgm:pt modelId="{AA88AD3B-BF65-364E-A1F5-66F021BB236B}">
      <dgm:prSet/>
      <dgm:spPr/>
      <dgm:t>
        <a:bodyPr/>
        <a:lstStyle/>
        <a:p>
          <a:r>
            <a:rPr lang="en-US" dirty="0"/>
            <a:t>WALMART</a:t>
          </a:r>
        </a:p>
      </dgm:t>
    </dgm:pt>
    <dgm:pt modelId="{DC406F9B-DC5C-C349-8CE6-910C3A9BD619}" type="parTrans" cxnId="{39EBAF21-F7F2-4241-AC31-43D1D33C79FD}">
      <dgm:prSet/>
      <dgm:spPr/>
      <dgm:t>
        <a:bodyPr/>
        <a:lstStyle/>
        <a:p>
          <a:endParaRPr lang="en-US"/>
        </a:p>
      </dgm:t>
    </dgm:pt>
    <dgm:pt modelId="{3E54E431-AEF2-C642-A343-2BBEBBE8B0C8}" type="sibTrans" cxnId="{39EBAF21-F7F2-4241-AC31-43D1D33C79FD}">
      <dgm:prSet/>
      <dgm:spPr/>
      <dgm:t>
        <a:bodyPr/>
        <a:lstStyle/>
        <a:p>
          <a:endParaRPr lang="en-US"/>
        </a:p>
      </dgm:t>
    </dgm:pt>
    <dgm:pt modelId="{2B058E25-53D7-BE42-9CC3-9E757A6472B6}" type="pres">
      <dgm:prSet presAssocID="{5F6E7748-FC93-4944-81FC-9136ADE75A81}" presName="composite" presStyleCnt="0">
        <dgm:presLayoutVars>
          <dgm:chMax val="5"/>
          <dgm:dir/>
          <dgm:animLvl val="ctr"/>
          <dgm:resizeHandles val="exact"/>
        </dgm:presLayoutVars>
      </dgm:prSet>
      <dgm:spPr/>
    </dgm:pt>
    <dgm:pt modelId="{008E42D2-A787-3240-8639-3BD5EFA60B1B}" type="pres">
      <dgm:prSet presAssocID="{5F6E7748-FC93-4944-81FC-9136ADE75A81}" presName="cycle" presStyleCnt="0"/>
      <dgm:spPr/>
    </dgm:pt>
    <dgm:pt modelId="{C6D109BC-C67B-5144-A367-FCC746EF02F0}" type="pres">
      <dgm:prSet presAssocID="{5F6E7748-FC93-4944-81FC-9136ADE75A81}" presName="centerShape" presStyleCnt="0"/>
      <dgm:spPr/>
    </dgm:pt>
    <dgm:pt modelId="{56BA6A3B-0C7E-FE47-B121-3ACACA2A433E}" type="pres">
      <dgm:prSet presAssocID="{5F6E7748-FC93-4944-81FC-9136ADE75A81}" presName="connSite" presStyleLbl="node1" presStyleIdx="0" presStyleCnt="5"/>
      <dgm:spPr/>
    </dgm:pt>
    <dgm:pt modelId="{A4786E11-3376-6346-AA44-459AD8F90F67}" type="pres">
      <dgm:prSet presAssocID="{5F6E7748-FC93-4944-81FC-9136ADE75A81}" presName="visible" presStyleLbl="node1" presStyleIdx="0" presStyleCnt="5"/>
      <dgm:spPr/>
    </dgm:pt>
    <dgm:pt modelId="{F34ED96B-5493-C84A-9E6E-A022786C0027}" type="pres">
      <dgm:prSet presAssocID="{40B32AE1-32CA-5D46-9F67-06F510C1F2A1}" presName="Name25" presStyleLbl="parChTrans1D1" presStyleIdx="0" presStyleCnt="4"/>
      <dgm:spPr/>
    </dgm:pt>
    <dgm:pt modelId="{DD15820E-9219-FF4F-8AED-BD9496B2A64C}" type="pres">
      <dgm:prSet presAssocID="{89C28E85-1563-7149-8C8C-374155864B0B}" presName="node" presStyleCnt="0"/>
      <dgm:spPr/>
    </dgm:pt>
    <dgm:pt modelId="{1BF2FF3E-7872-7948-875B-368BEDDFBABB}" type="pres">
      <dgm:prSet presAssocID="{89C28E85-1563-7149-8C8C-374155864B0B}" presName="parentNode" presStyleLbl="node1" presStyleIdx="1" presStyleCnt="5">
        <dgm:presLayoutVars>
          <dgm:chMax val="1"/>
          <dgm:bulletEnabled val="1"/>
        </dgm:presLayoutVars>
      </dgm:prSet>
      <dgm:spPr/>
    </dgm:pt>
    <dgm:pt modelId="{EB2E8B95-EE52-7545-984D-4D3C10F32EC1}" type="pres">
      <dgm:prSet presAssocID="{89C28E85-1563-7149-8C8C-374155864B0B}" presName="childNode" presStyleLbl="revTx" presStyleIdx="0" presStyleCnt="0">
        <dgm:presLayoutVars>
          <dgm:bulletEnabled val="1"/>
        </dgm:presLayoutVars>
      </dgm:prSet>
      <dgm:spPr/>
    </dgm:pt>
    <dgm:pt modelId="{14A7D88D-E9E3-3F45-9712-3650AB1D9741}" type="pres">
      <dgm:prSet presAssocID="{DC406F9B-DC5C-C349-8CE6-910C3A9BD619}" presName="Name25" presStyleLbl="parChTrans1D1" presStyleIdx="1" presStyleCnt="4"/>
      <dgm:spPr/>
    </dgm:pt>
    <dgm:pt modelId="{4CBEF8EC-2FBC-0F45-A72C-DE5A200BCBE1}" type="pres">
      <dgm:prSet presAssocID="{AA88AD3B-BF65-364E-A1F5-66F021BB236B}" presName="node" presStyleCnt="0"/>
      <dgm:spPr/>
    </dgm:pt>
    <dgm:pt modelId="{8FEEB0EC-C879-D74F-B5A1-8D29CC859C66}" type="pres">
      <dgm:prSet presAssocID="{AA88AD3B-BF65-364E-A1F5-66F021BB236B}" presName="parentNode" presStyleLbl="node1" presStyleIdx="2" presStyleCnt="5">
        <dgm:presLayoutVars>
          <dgm:chMax val="1"/>
          <dgm:bulletEnabled val="1"/>
        </dgm:presLayoutVars>
      </dgm:prSet>
      <dgm:spPr/>
    </dgm:pt>
    <dgm:pt modelId="{0B8AF23A-6D49-D443-BE48-4701BAA6B734}" type="pres">
      <dgm:prSet presAssocID="{AA88AD3B-BF65-364E-A1F5-66F021BB236B}" presName="childNode" presStyleLbl="revTx" presStyleIdx="0" presStyleCnt="0">
        <dgm:presLayoutVars>
          <dgm:bulletEnabled val="1"/>
        </dgm:presLayoutVars>
      </dgm:prSet>
      <dgm:spPr/>
    </dgm:pt>
    <dgm:pt modelId="{071DDE69-DD99-C749-BFAD-CCA3A010ECAA}" type="pres">
      <dgm:prSet presAssocID="{86379184-1B84-A049-986E-73EF06129B81}" presName="Name25" presStyleLbl="parChTrans1D1" presStyleIdx="2" presStyleCnt="4"/>
      <dgm:spPr/>
    </dgm:pt>
    <dgm:pt modelId="{60621AD7-BCC3-ED4E-AC61-CE1A0E425823}" type="pres">
      <dgm:prSet presAssocID="{57051B0A-4E58-A242-8757-8C79340B64D6}" presName="node" presStyleCnt="0"/>
      <dgm:spPr/>
    </dgm:pt>
    <dgm:pt modelId="{66A1EB8F-6DE0-9442-8DBF-FD0A501193F1}" type="pres">
      <dgm:prSet presAssocID="{57051B0A-4E58-A242-8757-8C79340B64D6}" presName="parentNode" presStyleLbl="node1" presStyleIdx="3" presStyleCnt="5">
        <dgm:presLayoutVars>
          <dgm:chMax val="1"/>
          <dgm:bulletEnabled val="1"/>
        </dgm:presLayoutVars>
      </dgm:prSet>
      <dgm:spPr/>
    </dgm:pt>
    <dgm:pt modelId="{0EB858E5-61BC-254E-BEBF-AEDCAB8429D4}" type="pres">
      <dgm:prSet presAssocID="{57051B0A-4E58-A242-8757-8C79340B64D6}" presName="childNode" presStyleLbl="revTx" presStyleIdx="0" presStyleCnt="0">
        <dgm:presLayoutVars>
          <dgm:bulletEnabled val="1"/>
        </dgm:presLayoutVars>
      </dgm:prSet>
      <dgm:spPr/>
    </dgm:pt>
    <dgm:pt modelId="{30AB57D8-991E-6846-A8ED-0F00C929BDCA}" type="pres">
      <dgm:prSet presAssocID="{971E7D7E-F81F-2342-AF11-9C7BD552165D}" presName="Name25" presStyleLbl="parChTrans1D1" presStyleIdx="3" presStyleCnt="4"/>
      <dgm:spPr/>
    </dgm:pt>
    <dgm:pt modelId="{08040C13-0F7A-D049-A2E1-AB67F036890D}" type="pres">
      <dgm:prSet presAssocID="{910E5122-FDBC-F14E-B607-268E8FE5A6E8}" presName="node" presStyleCnt="0"/>
      <dgm:spPr/>
    </dgm:pt>
    <dgm:pt modelId="{8C8E9EE7-4A00-0D47-9D49-27C68E231988}" type="pres">
      <dgm:prSet presAssocID="{910E5122-FDBC-F14E-B607-268E8FE5A6E8}" presName="parentNode" presStyleLbl="node1" presStyleIdx="4" presStyleCnt="5">
        <dgm:presLayoutVars>
          <dgm:chMax val="1"/>
          <dgm:bulletEnabled val="1"/>
        </dgm:presLayoutVars>
      </dgm:prSet>
      <dgm:spPr/>
    </dgm:pt>
    <dgm:pt modelId="{8B367DE0-8F69-DA48-9155-E83019DD63BF}" type="pres">
      <dgm:prSet presAssocID="{910E5122-FDBC-F14E-B607-268E8FE5A6E8}" presName="childNode" presStyleLbl="revTx" presStyleIdx="0" presStyleCnt="0">
        <dgm:presLayoutVars>
          <dgm:bulletEnabled val="1"/>
        </dgm:presLayoutVars>
      </dgm:prSet>
      <dgm:spPr/>
    </dgm:pt>
  </dgm:ptLst>
  <dgm:cxnLst>
    <dgm:cxn modelId="{39EBAF21-F7F2-4241-AC31-43D1D33C79FD}" srcId="{5F6E7748-FC93-4944-81FC-9136ADE75A81}" destId="{AA88AD3B-BF65-364E-A1F5-66F021BB236B}" srcOrd="1" destOrd="0" parTransId="{DC406F9B-DC5C-C349-8CE6-910C3A9BD619}" sibTransId="{3E54E431-AEF2-C642-A343-2BBEBBE8B0C8}"/>
    <dgm:cxn modelId="{9554AB28-8FF5-FA46-8140-9EA687599CE6}" type="presOf" srcId="{DC406F9B-DC5C-C349-8CE6-910C3A9BD619}" destId="{14A7D88D-E9E3-3F45-9712-3650AB1D9741}" srcOrd="0" destOrd="0" presId="urn:microsoft.com/office/officeart/2005/8/layout/radial2"/>
    <dgm:cxn modelId="{6623812A-5F53-5141-80AB-815E73994613}" type="presOf" srcId="{89C28E85-1563-7149-8C8C-374155864B0B}" destId="{1BF2FF3E-7872-7948-875B-368BEDDFBABB}" srcOrd="0" destOrd="0" presId="urn:microsoft.com/office/officeart/2005/8/layout/radial2"/>
    <dgm:cxn modelId="{FEE00D2C-D219-6B47-BBE8-445FF1C40061}" type="presOf" srcId="{40B32AE1-32CA-5D46-9F67-06F510C1F2A1}" destId="{F34ED96B-5493-C84A-9E6E-A022786C0027}" srcOrd="0" destOrd="0" presId="urn:microsoft.com/office/officeart/2005/8/layout/radial2"/>
    <dgm:cxn modelId="{FD035639-CF75-9C4D-AEE9-5B386E1FE47F}" type="presOf" srcId="{971E7D7E-F81F-2342-AF11-9C7BD552165D}" destId="{30AB57D8-991E-6846-A8ED-0F00C929BDCA}" srcOrd="0" destOrd="0" presId="urn:microsoft.com/office/officeart/2005/8/layout/radial2"/>
    <dgm:cxn modelId="{95B15346-DB43-294F-8201-6D421660518F}" srcId="{5F6E7748-FC93-4944-81FC-9136ADE75A81}" destId="{89C28E85-1563-7149-8C8C-374155864B0B}" srcOrd="0" destOrd="0" parTransId="{40B32AE1-32CA-5D46-9F67-06F510C1F2A1}" sibTransId="{95D9D7EE-4EB2-F24D-8E56-54D84746FA9F}"/>
    <dgm:cxn modelId="{7909874E-A16D-994F-9D7D-05BA3A6FF351}" type="presOf" srcId="{910E5122-FDBC-F14E-B607-268E8FE5A6E8}" destId="{8C8E9EE7-4A00-0D47-9D49-27C68E231988}" srcOrd="0" destOrd="0" presId="urn:microsoft.com/office/officeart/2005/8/layout/radial2"/>
    <dgm:cxn modelId="{E770607A-C435-9741-BF61-2292B901716B}" type="presOf" srcId="{57051B0A-4E58-A242-8757-8C79340B64D6}" destId="{66A1EB8F-6DE0-9442-8DBF-FD0A501193F1}" srcOrd="0" destOrd="0" presId="urn:microsoft.com/office/officeart/2005/8/layout/radial2"/>
    <dgm:cxn modelId="{1F56678A-D141-FC42-B37B-4F8926CDE60B}" type="presOf" srcId="{86379184-1B84-A049-986E-73EF06129B81}" destId="{071DDE69-DD99-C749-BFAD-CCA3A010ECAA}" srcOrd="0" destOrd="0" presId="urn:microsoft.com/office/officeart/2005/8/layout/radial2"/>
    <dgm:cxn modelId="{FA0F4E99-EC16-D941-ADFC-51892CC955F5}" type="presOf" srcId="{5F6E7748-FC93-4944-81FC-9136ADE75A81}" destId="{2B058E25-53D7-BE42-9CC3-9E757A6472B6}" srcOrd="0" destOrd="0" presId="urn:microsoft.com/office/officeart/2005/8/layout/radial2"/>
    <dgm:cxn modelId="{8C8ACDA6-1B92-3A48-861A-E9A251C277BA}" srcId="{5F6E7748-FC93-4944-81FC-9136ADE75A81}" destId="{57051B0A-4E58-A242-8757-8C79340B64D6}" srcOrd="2" destOrd="0" parTransId="{86379184-1B84-A049-986E-73EF06129B81}" sibTransId="{80FA7AEA-4ECF-4741-BE44-672FDAF089DA}"/>
    <dgm:cxn modelId="{5391A9BF-D6A8-A24D-8C0D-7CE30F5E8756}" srcId="{5F6E7748-FC93-4944-81FC-9136ADE75A81}" destId="{910E5122-FDBC-F14E-B607-268E8FE5A6E8}" srcOrd="3" destOrd="0" parTransId="{971E7D7E-F81F-2342-AF11-9C7BD552165D}" sibTransId="{EFF112FA-36E3-BB40-9C97-1108D8AD9FD4}"/>
    <dgm:cxn modelId="{9C9A37E1-7E6B-D543-9B37-E4D73AC2E9DE}" type="presOf" srcId="{AA88AD3B-BF65-364E-A1F5-66F021BB236B}" destId="{8FEEB0EC-C879-D74F-B5A1-8D29CC859C66}" srcOrd="0" destOrd="0" presId="urn:microsoft.com/office/officeart/2005/8/layout/radial2"/>
    <dgm:cxn modelId="{3CF25973-18D4-D947-B237-EBBBD202F1D7}" type="presParOf" srcId="{2B058E25-53D7-BE42-9CC3-9E757A6472B6}" destId="{008E42D2-A787-3240-8639-3BD5EFA60B1B}" srcOrd="0" destOrd="0" presId="urn:microsoft.com/office/officeart/2005/8/layout/radial2"/>
    <dgm:cxn modelId="{444946CB-83C1-A94F-BD9E-A64EC2FC925C}" type="presParOf" srcId="{008E42D2-A787-3240-8639-3BD5EFA60B1B}" destId="{C6D109BC-C67B-5144-A367-FCC746EF02F0}" srcOrd="0" destOrd="0" presId="urn:microsoft.com/office/officeart/2005/8/layout/radial2"/>
    <dgm:cxn modelId="{E8E4EF09-3B41-FC4F-8704-D34CE8700300}" type="presParOf" srcId="{C6D109BC-C67B-5144-A367-FCC746EF02F0}" destId="{56BA6A3B-0C7E-FE47-B121-3ACACA2A433E}" srcOrd="0" destOrd="0" presId="urn:microsoft.com/office/officeart/2005/8/layout/radial2"/>
    <dgm:cxn modelId="{A622F561-6E2D-2040-868E-BF26A8C2233E}" type="presParOf" srcId="{C6D109BC-C67B-5144-A367-FCC746EF02F0}" destId="{A4786E11-3376-6346-AA44-459AD8F90F67}" srcOrd="1" destOrd="0" presId="urn:microsoft.com/office/officeart/2005/8/layout/radial2"/>
    <dgm:cxn modelId="{20338B49-7715-774B-B8EE-C5A9646B01F9}" type="presParOf" srcId="{008E42D2-A787-3240-8639-3BD5EFA60B1B}" destId="{F34ED96B-5493-C84A-9E6E-A022786C0027}" srcOrd="1" destOrd="0" presId="urn:microsoft.com/office/officeart/2005/8/layout/radial2"/>
    <dgm:cxn modelId="{3B8877A7-3E52-EF4E-B6A9-28BEDBE569D6}" type="presParOf" srcId="{008E42D2-A787-3240-8639-3BD5EFA60B1B}" destId="{DD15820E-9219-FF4F-8AED-BD9496B2A64C}" srcOrd="2" destOrd="0" presId="urn:microsoft.com/office/officeart/2005/8/layout/radial2"/>
    <dgm:cxn modelId="{4BB84470-5966-484F-A600-DE96037C5FE5}" type="presParOf" srcId="{DD15820E-9219-FF4F-8AED-BD9496B2A64C}" destId="{1BF2FF3E-7872-7948-875B-368BEDDFBABB}" srcOrd="0" destOrd="0" presId="urn:microsoft.com/office/officeart/2005/8/layout/radial2"/>
    <dgm:cxn modelId="{6C1D72DE-3527-A049-8CEC-55A2B6C0513C}" type="presParOf" srcId="{DD15820E-9219-FF4F-8AED-BD9496B2A64C}" destId="{EB2E8B95-EE52-7545-984D-4D3C10F32EC1}" srcOrd="1" destOrd="0" presId="urn:microsoft.com/office/officeart/2005/8/layout/radial2"/>
    <dgm:cxn modelId="{59C3D3F6-ACC6-2946-A547-CCA2A3F2395B}" type="presParOf" srcId="{008E42D2-A787-3240-8639-3BD5EFA60B1B}" destId="{14A7D88D-E9E3-3F45-9712-3650AB1D9741}" srcOrd="3" destOrd="0" presId="urn:microsoft.com/office/officeart/2005/8/layout/radial2"/>
    <dgm:cxn modelId="{3433615F-1DF9-C348-B203-4BE95F7486ED}" type="presParOf" srcId="{008E42D2-A787-3240-8639-3BD5EFA60B1B}" destId="{4CBEF8EC-2FBC-0F45-A72C-DE5A200BCBE1}" srcOrd="4" destOrd="0" presId="urn:microsoft.com/office/officeart/2005/8/layout/radial2"/>
    <dgm:cxn modelId="{BFF1D73E-C06F-BE48-B09D-B07EC23035E1}" type="presParOf" srcId="{4CBEF8EC-2FBC-0F45-A72C-DE5A200BCBE1}" destId="{8FEEB0EC-C879-D74F-B5A1-8D29CC859C66}" srcOrd="0" destOrd="0" presId="urn:microsoft.com/office/officeart/2005/8/layout/radial2"/>
    <dgm:cxn modelId="{716DF43B-F7F7-F447-B573-2C4695506C09}" type="presParOf" srcId="{4CBEF8EC-2FBC-0F45-A72C-DE5A200BCBE1}" destId="{0B8AF23A-6D49-D443-BE48-4701BAA6B734}" srcOrd="1" destOrd="0" presId="urn:microsoft.com/office/officeart/2005/8/layout/radial2"/>
    <dgm:cxn modelId="{2793F344-5F60-994F-BC12-391DB40CF38B}" type="presParOf" srcId="{008E42D2-A787-3240-8639-3BD5EFA60B1B}" destId="{071DDE69-DD99-C749-BFAD-CCA3A010ECAA}" srcOrd="5" destOrd="0" presId="urn:microsoft.com/office/officeart/2005/8/layout/radial2"/>
    <dgm:cxn modelId="{EFFA4985-E8C4-B545-BEB5-4B02138C9103}" type="presParOf" srcId="{008E42D2-A787-3240-8639-3BD5EFA60B1B}" destId="{60621AD7-BCC3-ED4E-AC61-CE1A0E425823}" srcOrd="6" destOrd="0" presId="urn:microsoft.com/office/officeart/2005/8/layout/radial2"/>
    <dgm:cxn modelId="{74FC68EC-DC55-6341-AAC4-54A809E1264D}" type="presParOf" srcId="{60621AD7-BCC3-ED4E-AC61-CE1A0E425823}" destId="{66A1EB8F-6DE0-9442-8DBF-FD0A501193F1}" srcOrd="0" destOrd="0" presId="urn:microsoft.com/office/officeart/2005/8/layout/radial2"/>
    <dgm:cxn modelId="{6ECEE20F-A24C-8A4D-9AB1-D9BFBADC694E}" type="presParOf" srcId="{60621AD7-BCC3-ED4E-AC61-CE1A0E425823}" destId="{0EB858E5-61BC-254E-BEBF-AEDCAB8429D4}" srcOrd="1" destOrd="0" presId="urn:microsoft.com/office/officeart/2005/8/layout/radial2"/>
    <dgm:cxn modelId="{D49F2A73-5D25-5149-8747-0F5B982C5DAE}" type="presParOf" srcId="{008E42D2-A787-3240-8639-3BD5EFA60B1B}" destId="{30AB57D8-991E-6846-A8ED-0F00C929BDCA}" srcOrd="7" destOrd="0" presId="urn:microsoft.com/office/officeart/2005/8/layout/radial2"/>
    <dgm:cxn modelId="{861C8B43-9480-3B4F-BB17-DA776C7151E4}" type="presParOf" srcId="{008E42D2-A787-3240-8639-3BD5EFA60B1B}" destId="{08040C13-0F7A-D049-A2E1-AB67F036890D}" srcOrd="8" destOrd="0" presId="urn:microsoft.com/office/officeart/2005/8/layout/radial2"/>
    <dgm:cxn modelId="{66D021A8-A062-3F4A-9C83-490D05ED1DD1}" type="presParOf" srcId="{08040C13-0F7A-D049-A2E1-AB67F036890D}" destId="{8C8E9EE7-4A00-0D47-9D49-27C68E231988}" srcOrd="0" destOrd="0" presId="urn:microsoft.com/office/officeart/2005/8/layout/radial2"/>
    <dgm:cxn modelId="{AAC323D1-FDD4-8049-BFED-EBF318738CD6}" type="presParOf" srcId="{08040C13-0F7A-D049-A2E1-AB67F036890D}" destId="{8B367DE0-8F69-DA48-9155-E83019DD63BF}"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6ACB4A-5BED-D44B-A69D-A4BDF8B891C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55FC95EC-AE7A-5F4E-850C-016D592DD07D}">
      <dgm:prSet/>
      <dgm:spPr/>
      <dgm:t>
        <a:bodyPr/>
        <a:lstStyle/>
        <a:p>
          <a:r>
            <a:rPr lang="en-US" dirty="0"/>
            <a:t>Weather</a:t>
          </a:r>
        </a:p>
      </dgm:t>
    </dgm:pt>
    <dgm:pt modelId="{0AD47977-8418-2444-AB97-1ED01B6C78F2}" type="parTrans" cxnId="{7DEE281D-F543-A044-A857-4D483DD8D4FF}">
      <dgm:prSet/>
      <dgm:spPr/>
      <dgm:t>
        <a:bodyPr/>
        <a:lstStyle/>
        <a:p>
          <a:endParaRPr lang="en-US"/>
        </a:p>
      </dgm:t>
    </dgm:pt>
    <dgm:pt modelId="{1FF75352-4E0A-B142-8999-84558873BC6F}" type="sibTrans" cxnId="{7DEE281D-F543-A044-A857-4D483DD8D4FF}">
      <dgm:prSet/>
      <dgm:spPr/>
      <dgm:t>
        <a:bodyPr/>
        <a:lstStyle/>
        <a:p>
          <a:endParaRPr lang="en-US"/>
        </a:p>
      </dgm:t>
    </dgm:pt>
    <dgm:pt modelId="{AA5868C7-5E3F-2046-8E74-06901D780337}">
      <dgm:prSet/>
      <dgm:spPr/>
      <dgm:t>
        <a:bodyPr/>
        <a:lstStyle/>
        <a:p>
          <a:r>
            <a:rPr lang="en-US" dirty="0"/>
            <a:t>Starbucks Returns</a:t>
          </a:r>
        </a:p>
      </dgm:t>
    </dgm:pt>
    <dgm:pt modelId="{8F70324D-F19F-454F-A813-97F1AEF74958}" type="parTrans" cxnId="{B02AF1D2-7E6E-ED4B-9807-A5C04F0F931B}">
      <dgm:prSet/>
      <dgm:spPr/>
      <dgm:t>
        <a:bodyPr/>
        <a:lstStyle/>
        <a:p>
          <a:endParaRPr lang="en-US"/>
        </a:p>
      </dgm:t>
    </dgm:pt>
    <dgm:pt modelId="{78D640FC-C2B2-284A-BBC0-A454E0BA74AD}" type="sibTrans" cxnId="{B02AF1D2-7E6E-ED4B-9807-A5C04F0F931B}">
      <dgm:prSet/>
      <dgm:spPr/>
      <dgm:t>
        <a:bodyPr/>
        <a:lstStyle/>
        <a:p>
          <a:endParaRPr lang="en-US"/>
        </a:p>
      </dgm:t>
    </dgm:pt>
    <dgm:pt modelId="{E69D64D5-B223-8B4D-B653-2FAEAD3D452C}" type="pres">
      <dgm:prSet presAssocID="{746ACB4A-5BED-D44B-A69D-A4BDF8B891CF}" presName="Name0" presStyleCnt="0">
        <dgm:presLayoutVars>
          <dgm:chMax val="7"/>
          <dgm:chPref val="7"/>
          <dgm:dir/>
          <dgm:animLvl val="lvl"/>
        </dgm:presLayoutVars>
      </dgm:prSet>
      <dgm:spPr/>
    </dgm:pt>
    <dgm:pt modelId="{813A668A-03BF-6749-B162-E576B0968053}" type="pres">
      <dgm:prSet presAssocID="{55FC95EC-AE7A-5F4E-850C-016D592DD07D}" presName="Accent1" presStyleCnt="0"/>
      <dgm:spPr/>
    </dgm:pt>
    <dgm:pt modelId="{E22F56F1-42A9-FD4E-897E-217F4B56D092}" type="pres">
      <dgm:prSet presAssocID="{55FC95EC-AE7A-5F4E-850C-016D592DD07D}" presName="Accent" presStyleLbl="node1" presStyleIdx="0" presStyleCnt="2" custLinFactNeighborX="949" custLinFactNeighborY="-949"/>
      <dgm:spPr/>
    </dgm:pt>
    <dgm:pt modelId="{6A43AC8B-0FA7-8D4A-AA0D-F6FF60FFE220}" type="pres">
      <dgm:prSet presAssocID="{55FC95EC-AE7A-5F4E-850C-016D592DD07D}" presName="Parent1" presStyleLbl="revTx" presStyleIdx="0" presStyleCnt="2">
        <dgm:presLayoutVars>
          <dgm:chMax val="1"/>
          <dgm:chPref val="1"/>
          <dgm:bulletEnabled val="1"/>
        </dgm:presLayoutVars>
      </dgm:prSet>
      <dgm:spPr/>
    </dgm:pt>
    <dgm:pt modelId="{09BA2097-8AE9-D643-B8DF-DCA087D69907}" type="pres">
      <dgm:prSet presAssocID="{AA5868C7-5E3F-2046-8E74-06901D780337}" presName="Accent2" presStyleCnt="0"/>
      <dgm:spPr/>
    </dgm:pt>
    <dgm:pt modelId="{63B77AC2-8F9E-BA43-93B6-DD0EEF68D4D8}" type="pres">
      <dgm:prSet presAssocID="{AA5868C7-5E3F-2046-8E74-06901D780337}" presName="Accent" presStyleLbl="node1" presStyleIdx="1" presStyleCnt="2"/>
      <dgm:spPr/>
    </dgm:pt>
    <dgm:pt modelId="{181C4431-1BDD-154F-AE78-6D3A519D437A}" type="pres">
      <dgm:prSet presAssocID="{AA5868C7-5E3F-2046-8E74-06901D780337}" presName="Parent2" presStyleLbl="revTx" presStyleIdx="1" presStyleCnt="2">
        <dgm:presLayoutVars>
          <dgm:chMax val="1"/>
          <dgm:chPref val="1"/>
          <dgm:bulletEnabled val="1"/>
        </dgm:presLayoutVars>
      </dgm:prSet>
      <dgm:spPr/>
    </dgm:pt>
  </dgm:ptLst>
  <dgm:cxnLst>
    <dgm:cxn modelId="{7DEE281D-F543-A044-A857-4D483DD8D4FF}" srcId="{746ACB4A-5BED-D44B-A69D-A4BDF8B891CF}" destId="{55FC95EC-AE7A-5F4E-850C-016D592DD07D}" srcOrd="0" destOrd="0" parTransId="{0AD47977-8418-2444-AB97-1ED01B6C78F2}" sibTransId="{1FF75352-4E0A-B142-8999-84558873BC6F}"/>
    <dgm:cxn modelId="{0C624E5D-F414-D440-A50D-FF0BEC434FB6}" type="presOf" srcId="{AA5868C7-5E3F-2046-8E74-06901D780337}" destId="{181C4431-1BDD-154F-AE78-6D3A519D437A}" srcOrd="0" destOrd="0" presId="urn:microsoft.com/office/officeart/2009/layout/CircleArrowProcess"/>
    <dgm:cxn modelId="{2BFDA8C6-38A9-0D4E-ACC6-290884968ACC}" type="presOf" srcId="{746ACB4A-5BED-D44B-A69D-A4BDF8B891CF}" destId="{E69D64D5-B223-8B4D-B653-2FAEAD3D452C}" srcOrd="0" destOrd="0" presId="urn:microsoft.com/office/officeart/2009/layout/CircleArrowProcess"/>
    <dgm:cxn modelId="{8982F1D1-E485-1842-8826-976887F8A639}" type="presOf" srcId="{55FC95EC-AE7A-5F4E-850C-016D592DD07D}" destId="{6A43AC8B-0FA7-8D4A-AA0D-F6FF60FFE220}" srcOrd="0" destOrd="0" presId="urn:microsoft.com/office/officeart/2009/layout/CircleArrowProcess"/>
    <dgm:cxn modelId="{B02AF1D2-7E6E-ED4B-9807-A5C04F0F931B}" srcId="{746ACB4A-5BED-D44B-A69D-A4BDF8B891CF}" destId="{AA5868C7-5E3F-2046-8E74-06901D780337}" srcOrd="1" destOrd="0" parTransId="{8F70324D-F19F-454F-A813-97F1AEF74958}" sibTransId="{78D640FC-C2B2-284A-BBC0-A454E0BA74AD}"/>
    <dgm:cxn modelId="{216D1735-0F01-4040-B7CA-6CCAAB5FC86E}" type="presParOf" srcId="{E69D64D5-B223-8B4D-B653-2FAEAD3D452C}" destId="{813A668A-03BF-6749-B162-E576B0968053}" srcOrd="0" destOrd="0" presId="urn:microsoft.com/office/officeart/2009/layout/CircleArrowProcess"/>
    <dgm:cxn modelId="{CB0C315F-448F-064C-AE72-197B55510A02}" type="presParOf" srcId="{813A668A-03BF-6749-B162-E576B0968053}" destId="{E22F56F1-42A9-FD4E-897E-217F4B56D092}" srcOrd="0" destOrd="0" presId="urn:microsoft.com/office/officeart/2009/layout/CircleArrowProcess"/>
    <dgm:cxn modelId="{D80A31F7-916C-0349-B6EF-3B434ACE017E}" type="presParOf" srcId="{E69D64D5-B223-8B4D-B653-2FAEAD3D452C}" destId="{6A43AC8B-0FA7-8D4A-AA0D-F6FF60FFE220}" srcOrd="1" destOrd="0" presId="urn:microsoft.com/office/officeart/2009/layout/CircleArrowProcess"/>
    <dgm:cxn modelId="{970C268A-F899-854A-B08D-3DDBD00F1F5F}" type="presParOf" srcId="{E69D64D5-B223-8B4D-B653-2FAEAD3D452C}" destId="{09BA2097-8AE9-D643-B8DF-DCA087D69907}" srcOrd="2" destOrd="0" presId="urn:microsoft.com/office/officeart/2009/layout/CircleArrowProcess"/>
    <dgm:cxn modelId="{AFAFC873-B0B2-2448-9B9B-67FD5683F1C4}" type="presParOf" srcId="{09BA2097-8AE9-D643-B8DF-DCA087D69907}" destId="{63B77AC2-8F9E-BA43-93B6-DD0EEF68D4D8}" srcOrd="0" destOrd="0" presId="urn:microsoft.com/office/officeart/2009/layout/CircleArrowProcess"/>
    <dgm:cxn modelId="{B0AEBAC1-093B-A24F-A92A-E5B6443FF00B}" type="presParOf" srcId="{E69D64D5-B223-8B4D-B653-2FAEAD3D452C}" destId="{181C4431-1BDD-154F-AE78-6D3A519D437A}"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EDC45F-1DDB-43C7-8388-96C191D9E98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A493CCE-F214-4063-9817-9A56FCEB593E}">
      <dgm:prSet/>
      <dgm:spPr/>
      <dgm:t>
        <a:bodyPr/>
        <a:lstStyle/>
        <a:p>
          <a:r>
            <a:rPr lang="en-US"/>
            <a:t>TRENDS CAN BE USEFUL</a:t>
          </a:r>
        </a:p>
      </dgm:t>
    </dgm:pt>
    <dgm:pt modelId="{AFA2C631-1664-4187-BC79-F9B7AD843797}" type="parTrans" cxnId="{99629719-470F-4474-944C-947DDCB265EE}">
      <dgm:prSet/>
      <dgm:spPr/>
      <dgm:t>
        <a:bodyPr/>
        <a:lstStyle/>
        <a:p>
          <a:endParaRPr lang="en-US"/>
        </a:p>
      </dgm:t>
    </dgm:pt>
    <dgm:pt modelId="{EFF74BF3-E621-46B6-8800-22F8B4D29743}" type="sibTrans" cxnId="{99629719-470F-4474-944C-947DDCB265EE}">
      <dgm:prSet/>
      <dgm:spPr/>
      <dgm:t>
        <a:bodyPr/>
        <a:lstStyle/>
        <a:p>
          <a:endParaRPr lang="en-US"/>
        </a:p>
      </dgm:t>
    </dgm:pt>
    <dgm:pt modelId="{18088801-7374-4D01-908A-82414037D5A9}">
      <dgm:prSet/>
      <dgm:spPr/>
      <dgm:t>
        <a:bodyPr/>
        <a:lstStyle/>
        <a:p>
          <a:r>
            <a:rPr lang="en-US"/>
            <a:t>FINDING THE RIGHT TREND IS CHALLENGING</a:t>
          </a:r>
        </a:p>
      </dgm:t>
    </dgm:pt>
    <dgm:pt modelId="{3C322FE8-F77B-4464-8CD6-2C22E6FF5CE0}" type="parTrans" cxnId="{BD1A7D8D-7D5A-4041-8EEA-4FD7AFB525BE}">
      <dgm:prSet/>
      <dgm:spPr/>
      <dgm:t>
        <a:bodyPr/>
        <a:lstStyle/>
        <a:p>
          <a:endParaRPr lang="en-US"/>
        </a:p>
      </dgm:t>
    </dgm:pt>
    <dgm:pt modelId="{3706972F-4ACE-4947-AD8F-F11D203043F6}" type="sibTrans" cxnId="{BD1A7D8D-7D5A-4041-8EEA-4FD7AFB525BE}">
      <dgm:prSet/>
      <dgm:spPr/>
      <dgm:t>
        <a:bodyPr/>
        <a:lstStyle/>
        <a:p>
          <a:endParaRPr lang="en-US"/>
        </a:p>
      </dgm:t>
    </dgm:pt>
    <dgm:pt modelId="{198DC334-3008-4C09-8DA1-443331B959EA}">
      <dgm:prSet/>
      <dgm:spPr/>
      <dgm:t>
        <a:bodyPr/>
        <a:lstStyle/>
        <a:p>
          <a:r>
            <a:rPr lang="en-US"/>
            <a:t>DIVERSIFIED INDUSTRY DOES NOT MEAN ‘’DIVERSIFICATION’’</a:t>
          </a:r>
        </a:p>
      </dgm:t>
    </dgm:pt>
    <dgm:pt modelId="{36E27C9A-90E2-4F53-B0EB-C542FA93292E}" type="parTrans" cxnId="{46F74799-86DC-40C6-80B9-49FD6E11FB18}">
      <dgm:prSet/>
      <dgm:spPr/>
      <dgm:t>
        <a:bodyPr/>
        <a:lstStyle/>
        <a:p>
          <a:endParaRPr lang="en-US"/>
        </a:p>
      </dgm:t>
    </dgm:pt>
    <dgm:pt modelId="{44001F66-98F4-49D6-98D6-6136DF2FB6CF}" type="sibTrans" cxnId="{46F74799-86DC-40C6-80B9-49FD6E11FB18}">
      <dgm:prSet/>
      <dgm:spPr/>
      <dgm:t>
        <a:bodyPr/>
        <a:lstStyle/>
        <a:p>
          <a:endParaRPr lang="en-US"/>
        </a:p>
      </dgm:t>
    </dgm:pt>
    <dgm:pt modelId="{E184E947-18F0-45AF-BF9F-4A11AC6F64FF}">
      <dgm:prSet/>
      <dgm:spPr/>
      <dgm:t>
        <a:bodyPr/>
        <a:lstStyle/>
        <a:p>
          <a:r>
            <a:rPr lang="en-US"/>
            <a:t>TRENDS STRATEGY CAN BE VERY VOLATILE</a:t>
          </a:r>
        </a:p>
      </dgm:t>
    </dgm:pt>
    <dgm:pt modelId="{85FFAE6F-9D6B-4253-8936-7426428815DC}" type="parTrans" cxnId="{47D93080-10F2-4C75-8BEA-F16F04A0A101}">
      <dgm:prSet/>
      <dgm:spPr/>
      <dgm:t>
        <a:bodyPr/>
        <a:lstStyle/>
        <a:p>
          <a:endParaRPr lang="en-US"/>
        </a:p>
      </dgm:t>
    </dgm:pt>
    <dgm:pt modelId="{4A1D5433-9F2C-4E69-B4A9-9FF84B1931E6}" type="sibTrans" cxnId="{47D93080-10F2-4C75-8BEA-F16F04A0A101}">
      <dgm:prSet/>
      <dgm:spPr/>
      <dgm:t>
        <a:bodyPr/>
        <a:lstStyle/>
        <a:p>
          <a:endParaRPr lang="en-US"/>
        </a:p>
      </dgm:t>
    </dgm:pt>
    <dgm:pt modelId="{CDA59F3D-2465-4B22-AFD7-8A6EF1FD579A}">
      <dgm:prSet/>
      <dgm:spPr/>
      <dgm:t>
        <a:bodyPr/>
        <a:lstStyle/>
        <a:p>
          <a:r>
            <a:rPr lang="en-US"/>
            <a:t>SURVIVORSHIP BIAS CAN PROVE US WRONG</a:t>
          </a:r>
        </a:p>
      </dgm:t>
    </dgm:pt>
    <dgm:pt modelId="{2D225F83-D5F0-4C3B-9BE8-3007596A9F46}" type="parTrans" cxnId="{8774E429-8112-495A-92F5-C2DBD1195C33}">
      <dgm:prSet/>
      <dgm:spPr/>
      <dgm:t>
        <a:bodyPr/>
        <a:lstStyle/>
        <a:p>
          <a:endParaRPr lang="en-US"/>
        </a:p>
      </dgm:t>
    </dgm:pt>
    <dgm:pt modelId="{769E9778-8AF1-40D4-A721-2CA7C2572ABB}" type="sibTrans" cxnId="{8774E429-8112-495A-92F5-C2DBD1195C33}">
      <dgm:prSet/>
      <dgm:spPr/>
      <dgm:t>
        <a:bodyPr/>
        <a:lstStyle/>
        <a:p>
          <a:endParaRPr lang="en-US"/>
        </a:p>
      </dgm:t>
    </dgm:pt>
    <dgm:pt modelId="{EF758952-285E-4834-8ABA-1687E87D5F82}" type="pres">
      <dgm:prSet presAssocID="{A1EDC45F-1DDB-43C7-8388-96C191D9E989}" presName="root" presStyleCnt="0">
        <dgm:presLayoutVars>
          <dgm:dir/>
          <dgm:resizeHandles val="exact"/>
        </dgm:presLayoutVars>
      </dgm:prSet>
      <dgm:spPr/>
    </dgm:pt>
    <dgm:pt modelId="{5B49DF69-7705-4C99-BF4F-E48ADC492B52}" type="pres">
      <dgm:prSet presAssocID="{A1EDC45F-1DDB-43C7-8388-96C191D9E989}" presName="container" presStyleCnt="0">
        <dgm:presLayoutVars>
          <dgm:dir/>
          <dgm:resizeHandles val="exact"/>
        </dgm:presLayoutVars>
      </dgm:prSet>
      <dgm:spPr/>
    </dgm:pt>
    <dgm:pt modelId="{1F2A28A1-899A-4331-B088-0CF051E700D8}" type="pres">
      <dgm:prSet presAssocID="{8A493CCE-F214-4063-9817-9A56FCEB593E}" presName="compNode" presStyleCnt="0"/>
      <dgm:spPr/>
    </dgm:pt>
    <dgm:pt modelId="{DA9F5AA8-6AE9-40F2-BA59-FF9BCF394D62}" type="pres">
      <dgm:prSet presAssocID="{8A493CCE-F214-4063-9817-9A56FCEB593E}" presName="iconBgRect" presStyleLbl="bgShp" presStyleIdx="0" presStyleCnt="5"/>
      <dgm:spPr/>
    </dgm:pt>
    <dgm:pt modelId="{626B3974-CC6F-4DCF-82F1-88C9076CD1C2}" type="pres">
      <dgm:prSet presAssocID="{8A493CCE-F214-4063-9817-9A56FCEB593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4EAED0F6-569C-4AC8-A6C4-D227744FD018}" type="pres">
      <dgm:prSet presAssocID="{8A493CCE-F214-4063-9817-9A56FCEB593E}" presName="spaceRect" presStyleCnt="0"/>
      <dgm:spPr/>
    </dgm:pt>
    <dgm:pt modelId="{D5DE4669-0696-4B03-8B38-2A8D872DA1B2}" type="pres">
      <dgm:prSet presAssocID="{8A493CCE-F214-4063-9817-9A56FCEB593E}" presName="textRect" presStyleLbl="revTx" presStyleIdx="0" presStyleCnt="5">
        <dgm:presLayoutVars>
          <dgm:chMax val="1"/>
          <dgm:chPref val="1"/>
        </dgm:presLayoutVars>
      </dgm:prSet>
      <dgm:spPr/>
    </dgm:pt>
    <dgm:pt modelId="{D52CC58A-5D37-41FE-AE9A-429A21B6D2B3}" type="pres">
      <dgm:prSet presAssocID="{EFF74BF3-E621-46B6-8800-22F8B4D29743}" presName="sibTrans" presStyleLbl="sibTrans2D1" presStyleIdx="0" presStyleCnt="0"/>
      <dgm:spPr/>
    </dgm:pt>
    <dgm:pt modelId="{469F952E-476B-43C2-B2F0-D3B3AC97068F}" type="pres">
      <dgm:prSet presAssocID="{18088801-7374-4D01-908A-82414037D5A9}" presName="compNode" presStyleCnt="0"/>
      <dgm:spPr/>
    </dgm:pt>
    <dgm:pt modelId="{2094BFFD-8005-4B90-A216-D98A3FB498DB}" type="pres">
      <dgm:prSet presAssocID="{18088801-7374-4D01-908A-82414037D5A9}" presName="iconBgRect" presStyleLbl="bgShp" presStyleIdx="1" presStyleCnt="5"/>
      <dgm:spPr/>
    </dgm:pt>
    <dgm:pt modelId="{939848EC-1D2D-4FD2-8B39-3F54439B2904}" type="pres">
      <dgm:prSet presAssocID="{18088801-7374-4D01-908A-82414037D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1B95F21-F833-403D-B2A4-888D24FBA365}" type="pres">
      <dgm:prSet presAssocID="{18088801-7374-4D01-908A-82414037D5A9}" presName="spaceRect" presStyleCnt="0"/>
      <dgm:spPr/>
    </dgm:pt>
    <dgm:pt modelId="{FF7E4FCD-E864-427D-B220-6624DF0EF7AA}" type="pres">
      <dgm:prSet presAssocID="{18088801-7374-4D01-908A-82414037D5A9}" presName="textRect" presStyleLbl="revTx" presStyleIdx="1" presStyleCnt="5">
        <dgm:presLayoutVars>
          <dgm:chMax val="1"/>
          <dgm:chPref val="1"/>
        </dgm:presLayoutVars>
      </dgm:prSet>
      <dgm:spPr/>
    </dgm:pt>
    <dgm:pt modelId="{3ACA77CE-42A2-4054-9911-0CF8F9B2AA8D}" type="pres">
      <dgm:prSet presAssocID="{3706972F-4ACE-4947-AD8F-F11D203043F6}" presName="sibTrans" presStyleLbl="sibTrans2D1" presStyleIdx="0" presStyleCnt="0"/>
      <dgm:spPr/>
    </dgm:pt>
    <dgm:pt modelId="{4E21D508-85AA-442B-80A5-51E4E6668067}" type="pres">
      <dgm:prSet presAssocID="{198DC334-3008-4C09-8DA1-443331B959EA}" presName="compNode" presStyleCnt="0"/>
      <dgm:spPr/>
    </dgm:pt>
    <dgm:pt modelId="{A364AC2D-37CB-4ED7-AC90-CC6D1D215318}" type="pres">
      <dgm:prSet presAssocID="{198DC334-3008-4C09-8DA1-443331B959EA}" presName="iconBgRect" presStyleLbl="bgShp" presStyleIdx="2" presStyleCnt="5"/>
      <dgm:spPr/>
    </dgm:pt>
    <dgm:pt modelId="{16920CA9-B736-42B2-9A1F-D02AA78E1ADA}" type="pres">
      <dgm:prSet presAssocID="{198DC334-3008-4C09-8DA1-443331B959E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6000" r="-26000"/>
          </a:stretch>
        </a:blipFill>
        <a:ln>
          <a:noFill/>
        </a:ln>
      </dgm:spPr>
    </dgm:pt>
    <dgm:pt modelId="{BBAAC6D2-2863-44D5-91D3-5FBA743871D7}" type="pres">
      <dgm:prSet presAssocID="{198DC334-3008-4C09-8DA1-443331B959EA}" presName="spaceRect" presStyleCnt="0"/>
      <dgm:spPr/>
    </dgm:pt>
    <dgm:pt modelId="{E73DB072-7DDE-402C-827F-AC2DC8AF2360}" type="pres">
      <dgm:prSet presAssocID="{198DC334-3008-4C09-8DA1-443331B959EA}" presName="textRect" presStyleLbl="revTx" presStyleIdx="2" presStyleCnt="5">
        <dgm:presLayoutVars>
          <dgm:chMax val="1"/>
          <dgm:chPref val="1"/>
        </dgm:presLayoutVars>
      </dgm:prSet>
      <dgm:spPr/>
    </dgm:pt>
    <dgm:pt modelId="{CA7BBB2F-FFEA-4E0D-A59F-AC42D869F8ED}" type="pres">
      <dgm:prSet presAssocID="{44001F66-98F4-49D6-98D6-6136DF2FB6CF}" presName="sibTrans" presStyleLbl="sibTrans2D1" presStyleIdx="0" presStyleCnt="0"/>
      <dgm:spPr/>
    </dgm:pt>
    <dgm:pt modelId="{E65851C3-86B6-474A-BFF7-21AB8D8C0E9C}" type="pres">
      <dgm:prSet presAssocID="{E184E947-18F0-45AF-BF9F-4A11AC6F64FF}" presName="compNode" presStyleCnt="0"/>
      <dgm:spPr/>
    </dgm:pt>
    <dgm:pt modelId="{B6B11F04-A3B1-4C33-97DF-1182C07A2C81}" type="pres">
      <dgm:prSet presAssocID="{E184E947-18F0-45AF-BF9F-4A11AC6F64FF}" presName="iconBgRect" presStyleLbl="bgShp" presStyleIdx="3" presStyleCnt="5"/>
      <dgm:spPr/>
    </dgm:pt>
    <dgm:pt modelId="{87207BDF-6302-4220-A09D-5BBCC7205612}" type="pres">
      <dgm:prSet presAssocID="{E184E947-18F0-45AF-BF9F-4A11AC6F64FF}"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ar Graph with Upward Trend"/>
        </a:ext>
      </dgm:extLst>
    </dgm:pt>
    <dgm:pt modelId="{5DE6F7FE-4365-48EF-B898-46D171D91EB2}" type="pres">
      <dgm:prSet presAssocID="{E184E947-18F0-45AF-BF9F-4A11AC6F64FF}" presName="spaceRect" presStyleCnt="0"/>
      <dgm:spPr/>
    </dgm:pt>
    <dgm:pt modelId="{DE970097-6DD7-4E85-AAAD-1312B0673225}" type="pres">
      <dgm:prSet presAssocID="{E184E947-18F0-45AF-BF9F-4A11AC6F64FF}" presName="textRect" presStyleLbl="revTx" presStyleIdx="3" presStyleCnt="5">
        <dgm:presLayoutVars>
          <dgm:chMax val="1"/>
          <dgm:chPref val="1"/>
        </dgm:presLayoutVars>
      </dgm:prSet>
      <dgm:spPr/>
    </dgm:pt>
    <dgm:pt modelId="{60D688FF-0BE9-417A-91C9-0D9A13068D03}" type="pres">
      <dgm:prSet presAssocID="{4A1D5433-9F2C-4E69-B4A9-9FF84B1931E6}" presName="sibTrans" presStyleLbl="sibTrans2D1" presStyleIdx="0" presStyleCnt="0"/>
      <dgm:spPr/>
    </dgm:pt>
    <dgm:pt modelId="{D884077B-4D47-4E97-A959-96206070F726}" type="pres">
      <dgm:prSet presAssocID="{CDA59F3D-2465-4B22-AFD7-8A6EF1FD579A}" presName="compNode" presStyleCnt="0"/>
      <dgm:spPr/>
    </dgm:pt>
    <dgm:pt modelId="{DEF72661-9C53-4EDE-82AA-4E90CC2F16B3}" type="pres">
      <dgm:prSet presAssocID="{CDA59F3D-2465-4B22-AFD7-8A6EF1FD579A}" presName="iconBgRect" presStyleLbl="bgShp" presStyleIdx="4" presStyleCnt="5"/>
      <dgm:spPr/>
    </dgm:pt>
    <dgm:pt modelId="{BC135F99-C1E6-45E1-B7EA-F9833B4B0A39}" type="pres">
      <dgm:prSet presAssocID="{CDA59F3D-2465-4B22-AFD7-8A6EF1FD579A}"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cales of Justice"/>
        </a:ext>
      </dgm:extLst>
    </dgm:pt>
    <dgm:pt modelId="{3C9D72F0-B9CB-44E0-933D-C78EC2EAD89A}" type="pres">
      <dgm:prSet presAssocID="{CDA59F3D-2465-4B22-AFD7-8A6EF1FD579A}" presName="spaceRect" presStyleCnt="0"/>
      <dgm:spPr/>
    </dgm:pt>
    <dgm:pt modelId="{D01F2717-D66E-455E-B1F6-2AF700C9C3A3}" type="pres">
      <dgm:prSet presAssocID="{CDA59F3D-2465-4B22-AFD7-8A6EF1FD579A}" presName="textRect" presStyleLbl="revTx" presStyleIdx="4" presStyleCnt="5">
        <dgm:presLayoutVars>
          <dgm:chMax val="1"/>
          <dgm:chPref val="1"/>
        </dgm:presLayoutVars>
      </dgm:prSet>
      <dgm:spPr/>
    </dgm:pt>
  </dgm:ptLst>
  <dgm:cxnLst>
    <dgm:cxn modelId="{99629719-470F-4474-944C-947DDCB265EE}" srcId="{A1EDC45F-1DDB-43C7-8388-96C191D9E989}" destId="{8A493CCE-F214-4063-9817-9A56FCEB593E}" srcOrd="0" destOrd="0" parTransId="{AFA2C631-1664-4187-BC79-F9B7AD843797}" sibTransId="{EFF74BF3-E621-46B6-8800-22F8B4D29743}"/>
    <dgm:cxn modelId="{96BFAF24-7BE3-4BB2-92A8-73A66B3E14B1}" type="presOf" srcId="{A1EDC45F-1DDB-43C7-8388-96C191D9E989}" destId="{EF758952-285E-4834-8ABA-1687E87D5F82}" srcOrd="0" destOrd="0" presId="urn:microsoft.com/office/officeart/2018/2/layout/IconCircleList"/>
    <dgm:cxn modelId="{8774E429-8112-495A-92F5-C2DBD1195C33}" srcId="{A1EDC45F-1DDB-43C7-8388-96C191D9E989}" destId="{CDA59F3D-2465-4B22-AFD7-8A6EF1FD579A}" srcOrd="4" destOrd="0" parTransId="{2D225F83-D5F0-4C3B-9BE8-3007596A9F46}" sibTransId="{769E9778-8AF1-40D4-A721-2CA7C2572ABB}"/>
    <dgm:cxn modelId="{6E3B1F34-EF30-4F4D-8235-B35C0BEF2E15}" type="presOf" srcId="{EFF74BF3-E621-46B6-8800-22F8B4D29743}" destId="{D52CC58A-5D37-41FE-AE9A-429A21B6D2B3}" srcOrd="0" destOrd="0" presId="urn:microsoft.com/office/officeart/2018/2/layout/IconCircleList"/>
    <dgm:cxn modelId="{05CEC737-1FD8-41CA-9536-39C6205D7CEA}" type="presOf" srcId="{198DC334-3008-4C09-8DA1-443331B959EA}" destId="{E73DB072-7DDE-402C-827F-AC2DC8AF2360}" srcOrd="0" destOrd="0" presId="urn:microsoft.com/office/officeart/2018/2/layout/IconCircleList"/>
    <dgm:cxn modelId="{2098C03D-E32B-4D69-B377-79A754050B3B}" type="presOf" srcId="{4A1D5433-9F2C-4E69-B4A9-9FF84B1931E6}" destId="{60D688FF-0BE9-417A-91C9-0D9A13068D03}" srcOrd="0" destOrd="0" presId="urn:microsoft.com/office/officeart/2018/2/layout/IconCircleList"/>
    <dgm:cxn modelId="{2705CD6E-84FB-44BC-8705-8965EE186B56}" type="presOf" srcId="{18088801-7374-4D01-908A-82414037D5A9}" destId="{FF7E4FCD-E864-427D-B220-6624DF0EF7AA}" srcOrd="0" destOrd="0" presId="urn:microsoft.com/office/officeart/2018/2/layout/IconCircleList"/>
    <dgm:cxn modelId="{78CF8559-9865-4CA9-8B50-ABA29A147AFE}" type="presOf" srcId="{CDA59F3D-2465-4B22-AFD7-8A6EF1FD579A}" destId="{D01F2717-D66E-455E-B1F6-2AF700C9C3A3}" srcOrd="0" destOrd="0" presId="urn:microsoft.com/office/officeart/2018/2/layout/IconCircleList"/>
    <dgm:cxn modelId="{47D93080-10F2-4C75-8BEA-F16F04A0A101}" srcId="{A1EDC45F-1DDB-43C7-8388-96C191D9E989}" destId="{E184E947-18F0-45AF-BF9F-4A11AC6F64FF}" srcOrd="3" destOrd="0" parTransId="{85FFAE6F-9D6B-4253-8936-7426428815DC}" sibTransId="{4A1D5433-9F2C-4E69-B4A9-9FF84B1931E6}"/>
    <dgm:cxn modelId="{0E726A87-71D6-409A-973B-F5C89BEC7983}" type="presOf" srcId="{3706972F-4ACE-4947-AD8F-F11D203043F6}" destId="{3ACA77CE-42A2-4054-9911-0CF8F9B2AA8D}" srcOrd="0" destOrd="0" presId="urn:microsoft.com/office/officeart/2018/2/layout/IconCircleList"/>
    <dgm:cxn modelId="{7B34248A-F684-4C3E-8556-48B25EF5D384}" type="presOf" srcId="{8A493CCE-F214-4063-9817-9A56FCEB593E}" destId="{D5DE4669-0696-4B03-8B38-2A8D872DA1B2}" srcOrd="0" destOrd="0" presId="urn:microsoft.com/office/officeart/2018/2/layout/IconCircleList"/>
    <dgm:cxn modelId="{BD1A7D8D-7D5A-4041-8EEA-4FD7AFB525BE}" srcId="{A1EDC45F-1DDB-43C7-8388-96C191D9E989}" destId="{18088801-7374-4D01-908A-82414037D5A9}" srcOrd="1" destOrd="0" parTransId="{3C322FE8-F77B-4464-8CD6-2C22E6FF5CE0}" sibTransId="{3706972F-4ACE-4947-AD8F-F11D203043F6}"/>
    <dgm:cxn modelId="{46F74799-86DC-40C6-80B9-49FD6E11FB18}" srcId="{A1EDC45F-1DDB-43C7-8388-96C191D9E989}" destId="{198DC334-3008-4C09-8DA1-443331B959EA}" srcOrd="2" destOrd="0" parTransId="{36E27C9A-90E2-4F53-B0EB-C542FA93292E}" sibTransId="{44001F66-98F4-49D6-98D6-6136DF2FB6CF}"/>
    <dgm:cxn modelId="{94FA92C9-FC91-4E53-B641-A28918A1B4A5}" type="presOf" srcId="{44001F66-98F4-49D6-98D6-6136DF2FB6CF}" destId="{CA7BBB2F-FFEA-4E0D-A59F-AC42D869F8ED}" srcOrd="0" destOrd="0" presId="urn:microsoft.com/office/officeart/2018/2/layout/IconCircleList"/>
    <dgm:cxn modelId="{7E0CEEEE-D428-4AB9-A963-D349DCF3C8C7}" type="presOf" srcId="{E184E947-18F0-45AF-BF9F-4A11AC6F64FF}" destId="{DE970097-6DD7-4E85-AAAD-1312B0673225}" srcOrd="0" destOrd="0" presId="urn:microsoft.com/office/officeart/2018/2/layout/IconCircleList"/>
    <dgm:cxn modelId="{9C2E2524-100D-47E1-99F5-042131371C41}" type="presParOf" srcId="{EF758952-285E-4834-8ABA-1687E87D5F82}" destId="{5B49DF69-7705-4C99-BF4F-E48ADC492B52}" srcOrd="0" destOrd="0" presId="urn:microsoft.com/office/officeart/2018/2/layout/IconCircleList"/>
    <dgm:cxn modelId="{53FFCB16-D94E-46BA-87B0-B5C699CF6138}" type="presParOf" srcId="{5B49DF69-7705-4C99-BF4F-E48ADC492B52}" destId="{1F2A28A1-899A-4331-B088-0CF051E700D8}" srcOrd="0" destOrd="0" presId="urn:microsoft.com/office/officeart/2018/2/layout/IconCircleList"/>
    <dgm:cxn modelId="{9427FC6D-6B7B-4510-8E59-940C1F938372}" type="presParOf" srcId="{1F2A28A1-899A-4331-B088-0CF051E700D8}" destId="{DA9F5AA8-6AE9-40F2-BA59-FF9BCF394D62}" srcOrd="0" destOrd="0" presId="urn:microsoft.com/office/officeart/2018/2/layout/IconCircleList"/>
    <dgm:cxn modelId="{C4DA5DA6-B3FB-45C3-8FC5-F9B1D1DFEB92}" type="presParOf" srcId="{1F2A28A1-899A-4331-B088-0CF051E700D8}" destId="{626B3974-CC6F-4DCF-82F1-88C9076CD1C2}" srcOrd="1" destOrd="0" presId="urn:microsoft.com/office/officeart/2018/2/layout/IconCircleList"/>
    <dgm:cxn modelId="{13AE78F2-F0C7-4EFF-9ACE-9368AF91263C}" type="presParOf" srcId="{1F2A28A1-899A-4331-B088-0CF051E700D8}" destId="{4EAED0F6-569C-4AC8-A6C4-D227744FD018}" srcOrd="2" destOrd="0" presId="urn:microsoft.com/office/officeart/2018/2/layout/IconCircleList"/>
    <dgm:cxn modelId="{6D8FEC30-BB4A-4755-814E-892C329354D5}" type="presParOf" srcId="{1F2A28A1-899A-4331-B088-0CF051E700D8}" destId="{D5DE4669-0696-4B03-8B38-2A8D872DA1B2}" srcOrd="3" destOrd="0" presId="urn:microsoft.com/office/officeart/2018/2/layout/IconCircleList"/>
    <dgm:cxn modelId="{FC867869-1CE3-4F74-94FE-9ACAABFEE061}" type="presParOf" srcId="{5B49DF69-7705-4C99-BF4F-E48ADC492B52}" destId="{D52CC58A-5D37-41FE-AE9A-429A21B6D2B3}" srcOrd="1" destOrd="0" presId="urn:microsoft.com/office/officeart/2018/2/layout/IconCircleList"/>
    <dgm:cxn modelId="{9186FE50-F47A-45B4-8BFE-990440B2E5B7}" type="presParOf" srcId="{5B49DF69-7705-4C99-BF4F-E48ADC492B52}" destId="{469F952E-476B-43C2-B2F0-D3B3AC97068F}" srcOrd="2" destOrd="0" presId="urn:microsoft.com/office/officeart/2018/2/layout/IconCircleList"/>
    <dgm:cxn modelId="{48F9A4CB-6796-46D0-9A75-9CFD69991AF1}" type="presParOf" srcId="{469F952E-476B-43C2-B2F0-D3B3AC97068F}" destId="{2094BFFD-8005-4B90-A216-D98A3FB498DB}" srcOrd="0" destOrd="0" presId="urn:microsoft.com/office/officeart/2018/2/layout/IconCircleList"/>
    <dgm:cxn modelId="{254D9B33-37B0-47EB-8AD3-703B31F3870E}" type="presParOf" srcId="{469F952E-476B-43C2-B2F0-D3B3AC97068F}" destId="{939848EC-1D2D-4FD2-8B39-3F54439B2904}" srcOrd="1" destOrd="0" presId="urn:microsoft.com/office/officeart/2018/2/layout/IconCircleList"/>
    <dgm:cxn modelId="{0AAE2440-D41F-4EF0-8438-985CA2E6E76D}" type="presParOf" srcId="{469F952E-476B-43C2-B2F0-D3B3AC97068F}" destId="{C1B95F21-F833-403D-B2A4-888D24FBA365}" srcOrd="2" destOrd="0" presId="urn:microsoft.com/office/officeart/2018/2/layout/IconCircleList"/>
    <dgm:cxn modelId="{8EE60B11-5B31-486F-B3AC-AABF65AE2B2E}" type="presParOf" srcId="{469F952E-476B-43C2-B2F0-D3B3AC97068F}" destId="{FF7E4FCD-E864-427D-B220-6624DF0EF7AA}" srcOrd="3" destOrd="0" presId="urn:microsoft.com/office/officeart/2018/2/layout/IconCircleList"/>
    <dgm:cxn modelId="{FCC9717F-4D8F-4CA2-8021-346BC62FA2E5}" type="presParOf" srcId="{5B49DF69-7705-4C99-BF4F-E48ADC492B52}" destId="{3ACA77CE-42A2-4054-9911-0CF8F9B2AA8D}" srcOrd="3" destOrd="0" presId="urn:microsoft.com/office/officeart/2018/2/layout/IconCircleList"/>
    <dgm:cxn modelId="{C71BEB73-A502-49F6-ADEC-5BE6CC1BD7C3}" type="presParOf" srcId="{5B49DF69-7705-4C99-BF4F-E48ADC492B52}" destId="{4E21D508-85AA-442B-80A5-51E4E6668067}" srcOrd="4" destOrd="0" presId="urn:microsoft.com/office/officeart/2018/2/layout/IconCircleList"/>
    <dgm:cxn modelId="{D067C7A0-B2B0-49F7-BF03-3B12D715EEC3}" type="presParOf" srcId="{4E21D508-85AA-442B-80A5-51E4E6668067}" destId="{A364AC2D-37CB-4ED7-AC90-CC6D1D215318}" srcOrd="0" destOrd="0" presId="urn:microsoft.com/office/officeart/2018/2/layout/IconCircleList"/>
    <dgm:cxn modelId="{F844C22D-E1F8-4481-BD36-A825089591E0}" type="presParOf" srcId="{4E21D508-85AA-442B-80A5-51E4E6668067}" destId="{16920CA9-B736-42B2-9A1F-D02AA78E1ADA}" srcOrd="1" destOrd="0" presId="urn:microsoft.com/office/officeart/2018/2/layout/IconCircleList"/>
    <dgm:cxn modelId="{38853472-5ECC-4671-A31B-88BB0C925A2D}" type="presParOf" srcId="{4E21D508-85AA-442B-80A5-51E4E6668067}" destId="{BBAAC6D2-2863-44D5-91D3-5FBA743871D7}" srcOrd="2" destOrd="0" presId="urn:microsoft.com/office/officeart/2018/2/layout/IconCircleList"/>
    <dgm:cxn modelId="{E3B78F07-FBF2-4F7A-A6C1-4DF7FCC20DF8}" type="presParOf" srcId="{4E21D508-85AA-442B-80A5-51E4E6668067}" destId="{E73DB072-7DDE-402C-827F-AC2DC8AF2360}" srcOrd="3" destOrd="0" presId="urn:microsoft.com/office/officeart/2018/2/layout/IconCircleList"/>
    <dgm:cxn modelId="{7E01CBFA-0B74-49A2-B7B8-0BB5F7D7B109}" type="presParOf" srcId="{5B49DF69-7705-4C99-BF4F-E48ADC492B52}" destId="{CA7BBB2F-FFEA-4E0D-A59F-AC42D869F8ED}" srcOrd="5" destOrd="0" presId="urn:microsoft.com/office/officeart/2018/2/layout/IconCircleList"/>
    <dgm:cxn modelId="{6C8CEDD5-FAA3-4EEA-9EAF-30879DDF0F7E}" type="presParOf" srcId="{5B49DF69-7705-4C99-BF4F-E48ADC492B52}" destId="{E65851C3-86B6-474A-BFF7-21AB8D8C0E9C}" srcOrd="6" destOrd="0" presId="urn:microsoft.com/office/officeart/2018/2/layout/IconCircleList"/>
    <dgm:cxn modelId="{F66EF47C-78DD-4B6E-B338-24BD7616EB75}" type="presParOf" srcId="{E65851C3-86B6-474A-BFF7-21AB8D8C0E9C}" destId="{B6B11F04-A3B1-4C33-97DF-1182C07A2C81}" srcOrd="0" destOrd="0" presId="urn:microsoft.com/office/officeart/2018/2/layout/IconCircleList"/>
    <dgm:cxn modelId="{8ABC145F-4EEB-4491-B164-741A49348DF3}" type="presParOf" srcId="{E65851C3-86B6-474A-BFF7-21AB8D8C0E9C}" destId="{87207BDF-6302-4220-A09D-5BBCC7205612}" srcOrd="1" destOrd="0" presId="urn:microsoft.com/office/officeart/2018/2/layout/IconCircleList"/>
    <dgm:cxn modelId="{5CF971E8-ECFC-4866-AFC5-70C4E1FC8A5F}" type="presParOf" srcId="{E65851C3-86B6-474A-BFF7-21AB8D8C0E9C}" destId="{5DE6F7FE-4365-48EF-B898-46D171D91EB2}" srcOrd="2" destOrd="0" presId="urn:microsoft.com/office/officeart/2018/2/layout/IconCircleList"/>
    <dgm:cxn modelId="{E22329A9-D634-43C5-9978-BDC82EC1955E}" type="presParOf" srcId="{E65851C3-86B6-474A-BFF7-21AB8D8C0E9C}" destId="{DE970097-6DD7-4E85-AAAD-1312B0673225}" srcOrd="3" destOrd="0" presId="urn:microsoft.com/office/officeart/2018/2/layout/IconCircleList"/>
    <dgm:cxn modelId="{6961739D-93F6-49FC-979E-CB03E23BD0E8}" type="presParOf" srcId="{5B49DF69-7705-4C99-BF4F-E48ADC492B52}" destId="{60D688FF-0BE9-417A-91C9-0D9A13068D03}" srcOrd="7" destOrd="0" presId="urn:microsoft.com/office/officeart/2018/2/layout/IconCircleList"/>
    <dgm:cxn modelId="{2924D3E4-8BCB-4F7B-9C9E-C5E49981ED22}" type="presParOf" srcId="{5B49DF69-7705-4C99-BF4F-E48ADC492B52}" destId="{D884077B-4D47-4E97-A959-96206070F726}" srcOrd="8" destOrd="0" presId="urn:microsoft.com/office/officeart/2018/2/layout/IconCircleList"/>
    <dgm:cxn modelId="{0A596E9D-C738-41F0-84B6-D10D9937E6C0}" type="presParOf" srcId="{D884077B-4D47-4E97-A959-96206070F726}" destId="{DEF72661-9C53-4EDE-82AA-4E90CC2F16B3}" srcOrd="0" destOrd="0" presId="urn:microsoft.com/office/officeart/2018/2/layout/IconCircleList"/>
    <dgm:cxn modelId="{805ECB99-9E82-49A5-BEF2-4F9DF6832997}" type="presParOf" srcId="{D884077B-4D47-4E97-A959-96206070F726}" destId="{BC135F99-C1E6-45E1-B7EA-F9833B4B0A39}" srcOrd="1" destOrd="0" presId="urn:microsoft.com/office/officeart/2018/2/layout/IconCircleList"/>
    <dgm:cxn modelId="{AB4B3B2C-B74C-4BF0-8115-612217175F77}" type="presParOf" srcId="{D884077B-4D47-4E97-A959-96206070F726}" destId="{3C9D72F0-B9CB-44E0-933D-C78EC2EAD89A}" srcOrd="2" destOrd="0" presId="urn:microsoft.com/office/officeart/2018/2/layout/IconCircleList"/>
    <dgm:cxn modelId="{050A16EA-F782-4355-8749-DC88D82451B0}" type="presParOf" srcId="{D884077B-4D47-4E97-A959-96206070F726}" destId="{D01F2717-D66E-455E-B1F6-2AF700C9C3A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804B3-0469-4CAA-B8A4-BF40DF23965D}">
      <dsp:nvSpPr>
        <dsp:cNvPr id="0" name=""/>
        <dsp:cNvSpPr/>
      </dsp:nvSpPr>
      <dsp:spPr>
        <a:xfrm>
          <a:off x="679841" y="593595"/>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42D889-4A66-4E32-B5C8-935D19F3B3FB}">
      <dsp:nvSpPr>
        <dsp:cNvPr id="0" name=""/>
        <dsp:cNvSpPr/>
      </dsp:nvSpPr>
      <dsp:spPr>
        <a:xfrm>
          <a:off x="6038" y="1399818"/>
          <a:ext cx="2025000"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dirty="0"/>
            <a:t>Introduction</a:t>
          </a:r>
          <a:endParaRPr lang="en-US" sz="1400" kern="1200" dirty="0"/>
        </a:p>
      </dsp:txBody>
      <dsp:txXfrm>
        <a:off x="6038" y="1399818"/>
        <a:ext cx="2025000" cy="664453"/>
      </dsp:txXfrm>
    </dsp:sp>
    <dsp:sp modelId="{37555923-7D2B-4F72-B580-9B426AC63EEC}">
      <dsp:nvSpPr>
        <dsp:cNvPr id="0" name=""/>
        <dsp:cNvSpPr/>
      </dsp:nvSpPr>
      <dsp:spPr>
        <a:xfrm>
          <a:off x="6038" y="2107521"/>
          <a:ext cx="2025000" cy="65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fr-FR" sz="1200" kern="1200" dirty="0">
              <a:latin typeface="Times New Roman" panose="02020603050405020304" pitchFamily="18" charset="0"/>
              <a:cs typeface="Times New Roman" panose="02020603050405020304" pitchFamily="18" charset="0"/>
            </a:rPr>
            <a:t>Our strategy</a:t>
          </a:r>
          <a:endParaRPr lang="en-US" sz="1200" kern="1200" dirty="0">
            <a:latin typeface="Times New Roman" panose="02020603050405020304" pitchFamily="18" charset="0"/>
            <a:cs typeface="Times New Roman" panose="02020603050405020304" pitchFamily="18" charset="0"/>
          </a:endParaRPr>
        </a:p>
        <a:p>
          <a:pPr marL="0" lvl="0" indent="0" algn="ctr" defTabSz="533400">
            <a:lnSpc>
              <a:spcPct val="100000"/>
            </a:lnSpc>
            <a:spcBef>
              <a:spcPct val="0"/>
            </a:spcBef>
            <a:spcAft>
              <a:spcPct val="35000"/>
            </a:spcAft>
            <a:buNone/>
          </a:pPr>
          <a:r>
            <a:rPr lang="fr-FR" sz="1200" kern="1200" dirty="0">
              <a:latin typeface="Times New Roman" panose="02020603050405020304" pitchFamily="18" charset="0"/>
              <a:cs typeface="Times New Roman" panose="02020603050405020304" pitchFamily="18" charset="0"/>
            </a:rPr>
            <a:t>Our Portfolio</a:t>
          </a:r>
        </a:p>
        <a:p>
          <a:pPr marL="0" lvl="0" indent="0" algn="ctr" defTabSz="533400">
            <a:lnSpc>
              <a:spcPct val="100000"/>
            </a:lnSpc>
            <a:spcBef>
              <a:spcPct val="0"/>
            </a:spcBef>
            <a:spcAft>
              <a:spcPct val="35000"/>
            </a:spcAft>
            <a:buNone/>
          </a:pPr>
          <a:r>
            <a:rPr lang="fr-FR" sz="1200" kern="1200" dirty="0">
              <a:latin typeface="Times New Roman" panose="02020603050405020304" pitchFamily="18" charset="0"/>
              <a:cs typeface="Times New Roman" panose="02020603050405020304" pitchFamily="18" charset="0"/>
            </a:rPr>
            <a:t>Stock information</a:t>
          </a:r>
          <a:endParaRPr lang="en-US" sz="1200" kern="1200" dirty="0">
            <a:latin typeface="Times New Roman" panose="02020603050405020304" pitchFamily="18" charset="0"/>
            <a:cs typeface="Times New Roman" panose="02020603050405020304" pitchFamily="18" charset="0"/>
          </a:endParaRPr>
        </a:p>
      </dsp:txBody>
      <dsp:txXfrm>
        <a:off x="6038" y="2107521"/>
        <a:ext cx="2025000" cy="653057"/>
      </dsp:txXfrm>
    </dsp:sp>
    <dsp:sp modelId="{475CDF3D-EFC0-4500-A5AB-FBC36AB1862E}">
      <dsp:nvSpPr>
        <dsp:cNvPr id="0" name=""/>
        <dsp:cNvSpPr/>
      </dsp:nvSpPr>
      <dsp:spPr>
        <a:xfrm>
          <a:off x="4565064" y="565000"/>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420016-C11C-4EB3-A256-AD8C66938DE7}">
      <dsp:nvSpPr>
        <dsp:cNvPr id="0" name=""/>
        <dsp:cNvSpPr/>
      </dsp:nvSpPr>
      <dsp:spPr>
        <a:xfrm>
          <a:off x="1948114" y="1382714"/>
          <a:ext cx="2025000"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Portfolio analysis</a:t>
          </a:r>
        </a:p>
      </dsp:txBody>
      <dsp:txXfrm>
        <a:off x="1948114" y="1382714"/>
        <a:ext cx="2025000" cy="664453"/>
      </dsp:txXfrm>
    </dsp:sp>
    <dsp:sp modelId="{54DB349A-C269-44EC-AD8D-F49317E59C7A}">
      <dsp:nvSpPr>
        <dsp:cNvPr id="0" name=""/>
        <dsp:cNvSpPr/>
      </dsp:nvSpPr>
      <dsp:spPr>
        <a:xfrm>
          <a:off x="6108254" y="2007896"/>
          <a:ext cx="2767932" cy="899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Efficient frontier</a:t>
          </a:r>
        </a:p>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Maximize Sharpe portfolio </a:t>
          </a:r>
        </a:p>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Minimize variance portfolio </a:t>
          </a:r>
        </a:p>
        <a:p>
          <a:pPr marL="0" lvl="0" indent="0" algn="ctr" defTabSz="533400">
            <a:lnSpc>
              <a:spcPct val="100000"/>
            </a:lnSpc>
            <a:spcBef>
              <a:spcPct val="0"/>
            </a:spcBef>
            <a:spcAft>
              <a:spcPct val="35000"/>
            </a:spcAft>
            <a:buNone/>
          </a:pPr>
          <a:endParaRPr lang="en-US" sz="1200" kern="1200" dirty="0">
            <a:latin typeface="Times New Roman" panose="02020603050405020304" pitchFamily="18" charset="0"/>
            <a:cs typeface="Times New Roman" panose="02020603050405020304" pitchFamily="18" charset="0"/>
          </a:endParaRPr>
        </a:p>
      </dsp:txBody>
      <dsp:txXfrm>
        <a:off x="6108254" y="2007896"/>
        <a:ext cx="2767932" cy="899998"/>
      </dsp:txXfrm>
    </dsp:sp>
    <dsp:sp modelId="{C4C8C6D6-5EA9-41F9-BC40-C8F6296EC395}">
      <dsp:nvSpPr>
        <dsp:cNvPr id="0" name=""/>
        <dsp:cNvSpPr/>
      </dsp:nvSpPr>
      <dsp:spPr>
        <a:xfrm>
          <a:off x="7041626" y="471576"/>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8C5D47-DEB2-4E7F-ABB9-0CAF21B22105}">
      <dsp:nvSpPr>
        <dsp:cNvPr id="0" name=""/>
        <dsp:cNvSpPr/>
      </dsp:nvSpPr>
      <dsp:spPr>
        <a:xfrm>
          <a:off x="6529373" y="1323087"/>
          <a:ext cx="2025000"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dirty="0"/>
            <a:t>Portfolio Optimisation</a:t>
          </a:r>
          <a:endParaRPr lang="en-US" sz="1400" kern="1200" dirty="0"/>
        </a:p>
      </dsp:txBody>
      <dsp:txXfrm>
        <a:off x="6529373" y="1323087"/>
        <a:ext cx="2025000" cy="664453"/>
      </dsp:txXfrm>
    </dsp:sp>
    <dsp:sp modelId="{E454E3BA-68DE-4142-8A31-5241BFA83A5B}">
      <dsp:nvSpPr>
        <dsp:cNvPr id="0" name=""/>
        <dsp:cNvSpPr/>
      </dsp:nvSpPr>
      <dsp:spPr>
        <a:xfrm>
          <a:off x="5507720" y="2107521"/>
          <a:ext cx="2025000" cy="65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dsp:txBody>
      <dsp:txXfrm>
        <a:off x="5507720" y="2107521"/>
        <a:ext cx="2025000" cy="653057"/>
      </dsp:txXfrm>
    </dsp:sp>
    <dsp:sp modelId="{82AEF1F9-7AD7-4D8E-BE84-78C314B8E557}">
      <dsp:nvSpPr>
        <dsp:cNvPr id="0" name=""/>
        <dsp:cNvSpPr/>
      </dsp:nvSpPr>
      <dsp:spPr>
        <a:xfrm>
          <a:off x="2571634" y="623589"/>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B568CB-0D14-4DEB-B90A-9C10337CD312}">
      <dsp:nvSpPr>
        <dsp:cNvPr id="0" name=""/>
        <dsp:cNvSpPr/>
      </dsp:nvSpPr>
      <dsp:spPr>
        <a:xfrm>
          <a:off x="4075148" y="1262994"/>
          <a:ext cx="1688568"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dirty="0"/>
            <a:t>Simple Moving </a:t>
          </a:r>
          <a:r>
            <a:rPr lang="fr-FR" sz="1400" kern="1200" dirty="0" err="1"/>
            <a:t>Average</a:t>
          </a:r>
          <a:r>
            <a:rPr lang="fr-FR" sz="1400" kern="1200" dirty="0"/>
            <a:t> (SMA)	</a:t>
          </a:r>
          <a:endParaRPr lang="en-US" sz="1400" kern="1200" dirty="0"/>
        </a:p>
      </dsp:txBody>
      <dsp:txXfrm>
        <a:off x="4075148" y="1262994"/>
        <a:ext cx="1688568" cy="664453"/>
      </dsp:txXfrm>
    </dsp:sp>
    <dsp:sp modelId="{08BDA653-6BE5-4DEA-B02E-A4B3ED883036}">
      <dsp:nvSpPr>
        <dsp:cNvPr id="0" name=""/>
        <dsp:cNvSpPr/>
      </dsp:nvSpPr>
      <dsp:spPr>
        <a:xfrm>
          <a:off x="7887095" y="2107521"/>
          <a:ext cx="2025000" cy="65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dsp:txBody>
      <dsp:txXfrm>
        <a:off x="7887095" y="2107521"/>
        <a:ext cx="2025000" cy="653057"/>
      </dsp:txXfrm>
    </dsp:sp>
    <dsp:sp modelId="{229DF692-8F78-4604-B8FD-639836703F34}">
      <dsp:nvSpPr>
        <dsp:cNvPr id="0" name=""/>
        <dsp:cNvSpPr/>
      </dsp:nvSpPr>
      <dsp:spPr>
        <a:xfrm>
          <a:off x="10942122" y="543337"/>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6EFB80-58AF-47C1-BB72-D38FBA422418}">
      <dsp:nvSpPr>
        <dsp:cNvPr id="0" name=""/>
        <dsp:cNvSpPr/>
      </dsp:nvSpPr>
      <dsp:spPr>
        <a:xfrm>
          <a:off x="10272509" y="1340941"/>
          <a:ext cx="2025000"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dirty="0"/>
            <a:t>Second Strategy </a:t>
          </a:r>
          <a:r>
            <a:rPr lang="fr-FR" sz="1400" kern="1200" dirty="0" err="1"/>
            <a:t>Weather</a:t>
          </a:r>
          <a:endParaRPr lang="en-US" sz="1400" kern="1200" dirty="0"/>
        </a:p>
      </dsp:txBody>
      <dsp:txXfrm>
        <a:off x="10272509" y="1340941"/>
        <a:ext cx="2025000" cy="664453"/>
      </dsp:txXfrm>
    </dsp:sp>
    <dsp:sp modelId="{DD5AB30E-B83F-42A6-9373-D85AF892A978}">
      <dsp:nvSpPr>
        <dsp:cNvPr id="0" name=""/>
        <dsp:cNvSpPr/>
      </dsp:nvSpPr>
      <dsp:spPr>
        <a:xfrm>
          <a:off x="10272509" y="2153973"/>
          <a:ext cx="2025000" cy="65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fr-FR" sz="1200" kern="1200" dirty="0">
              <a:latin typeface="Times New Roman" panose="02020603050405020304" pitchFamily="18" charset="0"/>
              <a:cs typeface="Times New Roman" panose="02020603050405020304" pitchFamily="18" charset="0"/>
            </a:rPr>
            <a:t>Assumption test</a:t>
          </a:r>
          <a:endParaRPr lang="en-US" sz="1200" kern="1200" dirty="0">
            <a:latin typeface="Times New Roman" panose="02020603050405020304" pitchFamily="18" charset="0"/>
            <a:cs typeface="Times New Roman" panose="02020603050405020304" pitchFamily="18" charset="0"/>
          </a:endParaRPr>
        </a:p>
        <a:p>
          <a:pPr marL="0" lvl="0" indent="0" algn="ctr" defTabSz="533400">
            <a:lnSpc>
              <a:spcPct val="100000"/>
            </a:lnSpc>
            <a:spcBef>
              <a:spcPct val="0"/>
            </a:spcBef>
            <a:spcAft>
              <a:spcPct val="35000"/>
            </a:spcAft>
            <a:buNone/>
          </a:pPr>
          <a:r>
            <a:rPr lang="fr-FR" sz="1200" kern="1200" dirty="0" err="1">
              <a:latin typeface="Times New Roman" panose="02020603050405020304" pitchFamily="18" charset="0"/>
              <a:cs typeface="Times New Roman" panose="02020603050405020304" pitchFamily="18" charset="0"/>
            </a:rPr>
            <a:t>Takeaways</a:t>
          </a:r>
          <a:endParaRPr lang="en-US" sz="1200" kern="1200" dirty="0">
            <a:latin typeface="Times New Roman" panose="02020603050405020304" pitchFamily="18" charset="0"/>
            <a:cs typeface="Times New Roman" panose="02020603050405020304" pitchFamily="18" charset="0"/>
          </a:endParaRPr>
        </a:p>
      </dsp:txBody>
      <dsp:txXfrm>
        <a:off x="10272509" y="2153973"/>
        <a:ext cx="2025000" cy="653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B57D8-991E-6846-A8ED-0F00C929BDCA}">
      <dsp:nvSpPr>
        <dsp:cNvPr id="0" name=""/>
        <dsp:cNvSpPr/>
      </dsp:nvSpPr>
      <dsp:spPr>
        <a:xfrm rot="3673630">
          <a:off x="3098609" y="4883151"/>
          <a:ext cx="1222530" cy="48164"/>
        </a:xfrm>
        <a:custGeom>
          <a:avLst/>
          <a:gdLst/>
          <a:ahLst/>
          <a:cxnLst/>
          <a:rect l="0" t="0" r="0" b="0"/>
          <a:pathLst>
            <a:path>
              <a:moveTo>
                <a:pt x="0" y="24082"/>
              </a:moveTo>
              <a:lnTo>
                <a:pt x="1222530" y="24082"/>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71DDE69-DD99-C749-BFAD-CCA3A010ECAA}">
      <dsp:nvSpPr>
        <dsp:cNvPr id="0" name=""/>
        <dsp:cNvSpPr/>
      </dsp:nvSpPr>
      <dsp:spPr>
        <a:xfrm rot="1307956">
          <a:off x="3809539" y="3942939"/>
          <a:ext cx="867559" cy="48164"/>
        </a:xfrm>
        <a:custGeom>
          <a:avLst/>
          <a:gdLst/>
          <a:ahLst/>
          <a:cxnLst/>
          <a:rect l="0" t="0" r="0" b="0"/>
          <a:pathLst>
            <a:path>
              <a:moveTo>
                <a:pt x="0" y="24082"/>
              </a:moveTo>
              <a:lnTo>
                <a:pt x="867559" y="24082"/>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4A7D88D-E9E3-3F45-9712-3650AB1D9741}">
      <dsp:nvSpPr>
        <dsp:cNvPr id="0" name=""/>
        <dsp:cNvSpPr/>
      </dsp:nvSpPr>
      <dsp:spPr>
        <a:xfrm rot="20292044">
          <a:off x="3809539" y="2866896"/>
          <a:ext cx="867559" cy="48164"/>
        </a:xfrm>
        <a:custGeom>
          <a:avLst/>
          <a:gdLst/>
          <a:ahLst/>
          <a:cxnLst/>
          <a:rect l="0" t="0" r="0" b="0"/>
          <a:pathLst>
            <a:path>
              <a:moveTo>
                <a:pt x="0" y="24082"/>
              </a:moveTo>
              <a:lnTo>
                <a:pt x="867559" y="24082"/>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34ED96B-5493-C84A-9E6E-A022786C0027}">
      <dsp:nvSpPr>
        <dsp:cNvPr id="0" name=""/>
        <dsp:cNvSpPr/>
      </dsp:nvSpPr>
      <dsp:spPr>
        <a:xfrm rot="17926370">
          <a:off x="3098609" y="1926684"/>
          <a:ext cx="1222530" cy="48164"/>
        </a:xfrm>
        <a:custGeom>
          <a:avLst/>
          <a:gdLst/>
          <a:ahLst/>
          <a:cxnLst/>
          <a:rect l="0" t="0" r="0" b="0"/>
          <a:pathLst>
            <a:path>
              <a:moveTo>
                <a:pt x="0" y="24082"/>
              </a:moveTo>
              <a:lnTo>
                <a:pt x="1222530" y="24082"/>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4786E11-3376-6346-AA44-459AD8F90F67}">
      <dsp:nvSpPr>
        <dsp:cNvPr id="0" name=""/>
        <dsp:cNvSpPr/>
      </dsp:nvSpPr>
      <dsp:spPr>
        <a:xfrm>
          <a:off x="1551779" y="2082659"/>
          <a:ext cx="2692681" cy="2692681"/>
        </a:xfrm>
        <a:prstGeom prst="ellipse">
          <a:avLst/>
        </a:prstGeom>
        <a:solidFill>
          <a:schemeClr val="accent1">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BF2FF3E-7872-7948-875B-368BEDDFBABB}">
      <dsp:nvSpPr>
        <dsp:cNvPr id="0" name=""/>
        <dsp:cNvSpPr/>
      </dsp:nvSpPr>
      <dsp:spPr>
        <a:xfrm>
          <a:off x="3613188" y="641"/>
          <a:ext cx="1507383" cy="1507383"/>
        </a:xfrm>
        <a:prstGeom prst="ellipse">
          <a:avLst/>
        </a:prstGeom>
        <a:solidFill>
          <a:schemeClr val="accent1">
            <a:shade val="50000"/>
            <a:hueOff val="312210"/>
            <a:satOff val="-18034"/>
            <a:lumOff val="1981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STARBUCKS</a:t>
          </a:r>
        </a:p>
      </dsp:txBody>
      <dsp:txXfrm>
        <a:off x="3833939" y="221392"/>
        <a:ext cx="1065881" cy="1065881"/>
      </dsp:txXfrm>
    </dsp:sp>
    <dsp:sp modelId="{8FEEB0EC-C879-D74F-B5A1-8D29CC859C66}">
      <dsp:nvSpPr>
        <dsp:cNvPr id="0" name=""/>
        <dsp:cNvSpPr/>
      </dsp:nvSpPr>
      <dsp:spPr>
        <a:xfrm>
          <a:off x="4592183" y="1696312"/>
          <a:ext cx="1507383" cy="1507383"/>
        </a:xfrm>
        <a:prstGeom prst="ellipse">
          <a:avLst/>
        </a:prstGeom>
        <a:solidFill>
          <a:schemeClr val="accent1">
            <a:shade val="50000"/>
            <a:hueOff val="624420"/>
            <a:satOff val="-36069"/>
            <a:lumOff val="3963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WALMART</a:t>
          </a:r>
        </a:p>
      </dsp:txBody>
      <dsp:txXfrm>
        <a:off x="4812934" y="1917063"/>
        <a:ext cx="1065881" cy="1065881"/>
      </dsp:txXfrm>
    </dsp:sp>
    <dsp:sp modelId="{66A1EB8F-6DE0-9442-8DBF-FD0A501193F1}">
      <dsp:nvSpPr>
        <dsp:cNvPr id="0" name=""/>
        <dsp:cNvSpPr/>
      </dsp:nvSpPr>
      <dsp:spPr>
        <a:xfrm>
          <a:off x="4592183" y="3654303"/>
          <a:ext cx="1507383" cy="1507383"/>
        </a:xfrm>
        <a:prstGeom prst="ellipse">
          <a:avLst/>
        </a:prstGeom>
        <a:solidFill>
          <a:schemeClr val="accent1">
            <a:shade val="50000"/>
            <a:hueOff val="624420"/>
            <a:satOff val="-36069"/>
            <a:lumOff val="3963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ACTIVISION BLIZZARD</a:t>
          </a:r>
        </a:p>
      </dsp:txBody>
      <dsp:txXfrm>
        <a:off x="4812934" y="3875054"/>
        <a:ext cx="1065881" cy="1065881"/>
      </dsp:txXfrm>
    </dsp:sp>
    <dsp:sp modelId="{8C8E9EE7-4A00-0D47-9D49-27C68E231988}">
      <dsp:nvSpPr>
        <dsp:cNvPr id="0" name=""/>
        <dsp:cNvSpPr/>
      </dsp:nvSpPr>
      <dsp:spPr>
        <a:xfrm>
          <a:off x="3613188" y="5349974"/>
          <a:ext cx="1507383" cy="1507383"/>
        </a:xfrm>
        <a:prstGeom prst="ellipse">
          <a:avLst/>
        </a:prstGeom>
        <a:solidFill>
          <a:schemeClr val="accent1">
            <a:shade val="50000"/>
            <a:hueOff val="312210"/>
            <a:satOff val="-18034"/>
            <a:lumOff val="1981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LUFTHANSA</a:t>
          </a:r>
        </a:p>
      </dsp:txBody>
      <dsp:txXfrm>
        <a:off x="3833939" y="5570725"/>
        <a:ext cx="1065881" cy="1065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F56F1-42A9-FD4E-897E-217F4B56D092}">
      <dsp:nvSpPr>
        <dsp:cNvPr id="0" name=""/>
        <dsp:cNvSpPr/>
      </dsp:nvSpPr>
      <dsp:spPr>
        <a:xfrm>
          <a:off x="1658077" y="251240"/>
          <a:ext cx="3220173" cy="322026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3AC8B-0FA7-8D4A-AA0D-F6FF60FFE220}">
      <dsp:nvSpPr>
        <dsp:cNvPr id="0" name=""/>
        <dsp:cNvSpPr/>
      </dsp:nvSpPr>
      <dsp:spPr>
        <a:xfrm>
          <a:off x="2338721" y="1447667"/>
          <a:ext cx="1796603" cy="898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Weather</a:t>
          </a:r>
        </a:p>
      </dsp:txBody>
      <dsp:txXfrm>
        <a:off x="2338721" y="1447667"/>
        <a:ext cx="1796603" cy="898195"/>
      </dsp:txXfrm>
    </dsp:sp>
    <dsp:sp modelId="{63B77AC2-8F9E-BA43-93B6-DD0EEF68D4D8}">
      <dsp:nvSpPr>
        <dsp:cNvPr id="0" name=""/>
        <dsp:cNvSpPr/>
      </dsp:nvSpPr>
      <dsp:spPr>
        <a:xfrm>
          <a:off x="962798" y="2345863"/>
          <a:ext cx="2766373" cy="2767543"/>
        </a:xfrm>
        <a:prstGeom prst="blockArc">
          <a:avLst>
            <a:gd name="adj1" fmla="val 0"/>
            <a:gd name="adj2" fmla="val 18900000"/>
            <a:gd name="adj3" fmla="val 1274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C4431-1BDD-154F-AE78-6D3A519D437A}">
      <dsp:nvSpPr>
        <dsp:cNvPr id="0" name=""/>
        <dsp:cNvSpPr/>
      </dsp:nvSpPr>
      <dsp:spPr>
        <a:xfrm>
          <a:off x="1440420" y="3301554"/>
          <a:ext cx="1796603" cy="898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Starbucks Returns</a:t>
          </a:r>
        </a:p>
      </dsp:txBody>
      <dsp:txXfrm>
        <a:off x="1440420" y="3301554"/>
        <a:ext cx="1796603" cy="898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F5AA8-6AE9-40F2-BA59-FF9BCF394D62}">
      <dsp:nvSpPr>
        <dsp:cNvPr id="0" name=""/>
        <dsp:cNvSpPr/>
      </dsp:nvSpPr>
      <dsp:spPr>
        <a:xfrm>
          <a:off x="291807" y="597653"/>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B3974-CC6F-4DCF-82F1-88C9076CD1C2}">
      <dsp:nvSpPr>
        <dsp:cNvPr id="0" name=""/>
        <dsp:cNvSpPr/>
      </dsp:nvSpPr>
      <dsp:spPr>
        <a:xfrm>
          <a:off x="461515" y="767361"/>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DE4669-0696-4B03-8B38-2A8D872DA1B2}">
      <dsp:nvSpPr>
        <dsp:cNvPr id="0" name=""/>
        <dsp:cNvSpPr/>
      </dsp:nvSpPr>
      <dsp:spPr>
        <a:xfrm>
          <a:off x="12731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TRENDS CAN BE USEFUL</a:t>
          </a:r>
        </a:p>
      </dsp:txBody>
      <dsp:txXfrm>
        <a:off x="1273110" y="597653"/>
        <a:ext cx="1904883" cy="808132"/>
      </dsp:txXfrm>
    </dsp:sp>
    <dsp:sp modelId="{2094BFFD-8005-4B90-A216-D98A3FB498DB}">
      <dsp:nvSpPr>
        <dsp:cNvPr id="0" name=""/>
        <dsp:cNvSpPr/>
      </dsp:nvSpPr>
      <dsp:spPr>
        <a:xfrm>
          <a:off x="3509906" y="597653"/>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848EC-1D2D-4FD2-8B39-3F54439B2904}">
      <dsp:nvSpPr>
        <dsp:cNvPr id="0" name=""/>
        <dsp:cNvSpPr/>
      </dsp:nvSpPr>
      <dsp:spPr>
        <a:xfrm>
          <a:off x="3679614" y="767361"/>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7E4FCD-E864-427D-B220-6624DF0EF7AA}">
      <dsp:nvSpPr>
        <dsp:cNvPr id="0" name=""/>
        <dsp:cNvSpPr/>
      </dsp:nvSpPr>
      <dsp:spPr>
        <a:xfrm>
          <a:off x="44912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FINDING THE RIGHT TREND IS CHALLENGING</a:t>
          </a:r>
        </a:p>
      </dsp:txBody>
      <dsp:txXfrm>
        <a:off x="4491210" y="597653"/>
        <a:ext cx="1904883" cy="808132"/>
      </dsp:txXfrm>
    </dsp:sp>
    <dsp:sp modelId="{A364AC2D-37CB-4ED7-AC90-CC6D1D215318}">
      <dsp:nvSpPr>
        <dsp:cNvPr id="0" name=""/>
        <dsp:cNvSpPr/>
      </dsp:nvSpPr>
      <dsp:spPr>
        <a:xfrm>
          <a:off x="6728005" y="597653"/>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20CA9-B736-42B2-9A1F-D02AA78E1ADA}">
      <dsp:nvSpPr>
        <dsp:cNvPr id="0" name=""/>
        <dsp:cNvSpPr/>
      </dsp:nvSpPr>
      <dsp:spPr>
        <a:xfrm>
          <a:off x="6897713" y="767361"/>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6000" r="-26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3DB072-7DDE-402C-827F-AC2DC8AF2360}">
      <dsp:nvSpPr>
        <dsp:cNvPr id="0" name=""/>
        <dsp:cNvSpPr/>
      </dsp:nvSpPr>
      <dsp:spPr>
        <a:xfrm>
          <a:off x="7709309"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DIVERSIFIED INDUSTRY DOES NOT MEAN ‘’DIVERSIFICATION’’</a:t>
          </a:r>
        </a:p>
      </dsp:txBody>
      <dsp:txXfrm>
        <a:off x="7709309" y="597653"/>
        <a:ext cx="1904883" cy="808132"/>
      </dsp:txXfrm>
    </dsp:sp>
    <dsp:sp modelId="{B6B11F04-A3B1-4C33-97DF-1182C07A2C81}">
      <dsp:nvSpPr>
        <dsp:cNvPr id="0" name=""/>
        <dsp:cNvSpPr/>
      </dsp:nvSpPr>
      <dsp:spPr>
        <a:xfrm>
          <a:off x="291807" y="1981650"/>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07BDF-6302-4220-A09D-5BBCC7205612}">
      <dsp:nvSpPr>
        <dsp:cNvPr id="0" name=""/>
        <dsp:cNvSpPr/>
      </dsp:nvSpPr>
      <dsp:spPr>
        <a:xfrm>
          <a:off x="461515" y="2151357"/>
          <a:ext cx="468716" cy="46871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970097-6DD7-4E85-AAAD-1312B0673225}">
      <dsp:nvSpPr>
        <dsp:cNvPr id="0" name=""/>
        <dsp:cNvSpPr/>
      </dsp:nvSpPr>
      <dsp:spPr>
        <a:xfrm>
          <a:off x="12731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TRENDS STRATEGY CAN BE VERY VOLATILE</a:t>
          </a:r>
        </a:p>
      </dsp:txBody>
      <dsp:txXfrm>
        <a:off x="1273110" y="1981650"/>
        <a:ext cx="1904883" cy="808132"/>
      </dsp:txXfrm>
    </dsp:sp>
    <dsp:sp modelId="{DEF72661-9C53-4EDE-82AA-4E90CC2F16B3}">
      <dsp:nvSpPr>
        <dsp:cNvPr id="0" name=""/>
        <dsp:cNvSpPr/>
      </dsp:nvSpPr>
      <dsp:spPr>
        <a:xfrm>
          <a:off x="3509906" y="1981650"/>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35F99-C1E6-45E1-B7EA-F9833B4B0A39}">
      <dsp:nvSpPr>
        <dsp:cNvPr id="0" name=""/>
        <dsp:cNvSpPr/>
      </dsp:nvSpPr>
      <dsp:spPr>
        <a:xfrm>
          <a:off x="3679614" y="2151357"/>
          <a:ext cx="468716" cy="46871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1F2717-D66E-455E-B1F6-2AF700C9C3A3}">
      <dsp:nvSpPr>
        <dsp:cNvPr id="0" name=""/>
        <dsp:cNvSpPr/>
      </dsp:nvSpPr>
      <dsp:spPr>
        <a:xfrm>
          <a:off x="44912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SURVIVORSHIP BIAS CAN PROVE US WRONG</a:t>
          </a:r>
        </a:p>
      </dsp:txBody>
      <dsp:txXfrm>
        <a:off x="4491210" y="1981650"/>
        <a:ext cx="1904883" cy="80813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011374-8640-4C79-BC38-60631A291B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B9E6E0-61D1-4594-8AE5-F5E2AF6CC5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29FF6D-64D1-43A3-A282-B7546ED80BC6}" type="datetimeFigureOut">
              <a:rPr lang="en-US" smtClean="0"/>
              <a:t>4/18/2021</a:t>
            </a:fld>
            <a:endParaRPr lang="en-US" dirty="0"/>
          </a:p>
        </p:txBody>
      </p:sp>
      <p:sp>
        <p:nvSpPr>
          <p:cNvPr id="4" name="Footer Placeholder 3">
            <a:extLst>
              <a:ext uri="{FF2B5EF4-FFF2-40B4-BE49-F238E27FC236}">
                <a16:creationId xmlns:a16="http://schemas.microsoft.com/office/drawing/2014/main" id="{59516A64-E5FD-42D9-99F2-342E304D00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00185B-CA9A-4531-8671-E8F7ACB9D7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7D9F4C-BC45-4524-A8C5-C39815D4C1CD}" type="slidenum">
              <a:rPr lang="en-US" smtClean="0"/>
              <a:t>‹#›</a:t>
            </a:fld>
            <a:endParaRPr lang="en-US" dirty="0"/>
          </a:p>
        </p:txBody>
      </p:sp>
    </p:spTree>
    <p:extLst>
      <p:ext uri="{BB962C8B-B14F-4D97-AF65-F5344CB8AC3E}">
        <p14:creationId xmlns:p14="http://schemas.microsoft.com/office/powerpoint/2010/main" val="2037766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D35B6-16DE-470D-874D-06446B5FE7C1}" type="datetimeFigureOut">
              <a:rPr lang="en-US" smtClean="0"/>
              <a:t>4/18/2021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0416F-01A1-4FE7-950D-F948D1432F7C}" type="slidenum">
              <a:rPr lang="en-US" smtClean="0"/>
              <a:t>‹#›</a:t>
            </a:fld>
            <a:endParaRPr lang="en-US" dirty="0"/>
          </a:p>
        </p:txBody>
      </p:sp>
    </p:spTree>
    <p:extLst>
      <p:ext uri="{BB962C8B-B14F-4D97-AF65-F5344CB8AC3E}">
        <p14:creationId xmlns:p14="http://schemas.microsoft.com/office/powerpoint/2010/main" val="1352203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stopedia.com/terms/s/semistrongform.as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1</a:t>
            </a:fld>
            <a:endParaRPr lang="en-US" dirty="0"/>
          </a:p>
        </p:txBody>
      </p:sp>
    </p:spTree>
    <p:extLst>
      <p:ext uri="{BB962C8B-B14F-4D97-AF65-F5344CB8AC3E}">
        <p14:creationId xmlns:p14="http://schemas.microsoft.com/office/powerpoint/2010/main" val="1496996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23</a:t>
            </a:fld>
            <a:endParaRPr lang="en-US" dirty="0"/>
          </a:p>
        </p:txBody>
      </p:sp>
    </p:spTree>
    <p:extLst>
      <p:ext uri="{BB962C8B-B14F-4D97-AF65-F5344CB8AC3E}">
        <p14:creationId xmlns:p14="http://schemas.microsoft.com/office/powerpoint/2010/main" val="999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29</a:t>
            </a:fld>
            <a:endParaRPr lang="en-US" dirty="0"/>
          </a:p>
        </p:txBody>
      </p:sp>
    </p:spTree>
    <p:extLst>
      <p:ext uri="{BB962C8B-B14F-4D97-AF65-F5344CB8AC3E}">
        <p14:creationId xmlns:p14="http://schemas.microsoft.com/office/powerpoint/2010/main" val="23375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37</a:t>
            </a:fld>
            <a:endParaRPr lang="en-US" dirty="0"/>
          </a:p>
        </p:txBody>
      </p:sp>
    </p:spTree>
    <p:extLst>
      <p:ext uri="{BB962C8B-B14F-4D97-AF65-F5344CB8AC3E}">
        <p14:creationId xmlns:p14="http://schemas.microsoft.com/office/powerpoint/2010/main" val="337179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2</a:t>
            </a:fld>
            <a:endParaRPr lang="en-US" dirty="0"/>
          </a:p>
        </p:txBody>
      </p:sp>
    </p:spTree>
    <p:extLst>
      <p:ext uri="{BB962C8B-B14F-4D97-AF65-F5344CB8AC3E}">
        <p14:creationId xmlns:p14="http://schemas.microsoft.com/office/powerpoint/2010/main" val="215405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3</a:t>
            </a:fld>
            <a:endParaRPr lang="en-US" dirty="0"/>
          </a:p>
        </p:txBody>
      </p:sp>
    </p:spTree>
    <p:extLst>
      <p:ext uri="{BB962C8B-B14F-4D97-AF65-F5344CB8AC3E}">
        <p14:creationId xmlns:p14="http://schemas.microsoft.com/office/powerpoint/2010/main" val="386271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4 companies from different sectors in order to diversify our portfolio. Thus minimize risks.</a:t>
            </a:r>
          </a:p>
        </p:txBody>
      </p:sp>
      <p:sp>
        <p:nvSpPr>
          <p:cNvPr id="4" name="Slide Number Placeholder 3"/>
          <p:cNvSpPr>
            <a:spLocks noGrp="1"/>
          </p:cNvSpPr>
          <p:nvPr>
            <p:ph type="sldNum" sz="quarter" idx="5"/>
          </p:nvPr>
        </p:nvSpPr>
        <p:spPr/>
        <p:txBody>
          <a:bodyPr/>
          <a:lstStyle/>
          <a:p>
            <a:fld id="{83A0416F-01A1-4FE7-950D-F948D1432F7C}" type="slidenum">
              <a:rPr lang="en-US" smtClean="0"/>
              <a:t>4</a:t>
            </a:fld>
            <a:endParaRPr lang="en-US" dirty="0"/>
          </a:p>
        </p:txBody>
      </p:sp>
    </p:spTree>
    <p:extLst>
      <p:ext uri="{BB962C8B-B14F-4D97-AF65-F5344CB8AC3E}">
        <p14:creationId xmlns:p14="http://schemas.microsoft.com/office/powerpoint/2010/main" val="238256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7</a:t>
            </a:fld>
            <a:endParaRPr lang="en-US" dirty="0"/>
          </a:p>
        </p:txBody>
      </p:sp>
    </p:spTree>
    <p:extLst>
      <p:ext uri="{BB962C8B-B14F-4D97-AF65-F5344CB8AC3E}">
        <p14:creationId xmlns:p14="http://schemas.microsoft.com/office/powerpoint/2010/main" val="287022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8</a:t>
            </a:fld>
            <a:endParaRPr lang="en-US" dirty="0"/>
          </a:p>
        </p:txBody>
      </p:sp>
    </p:spTree>
    <p:extLst>
      <p:ext uri="{BB962C8B-B14F-4D97-AF65-F5344CB8AC3E}">
        <p14:creationId xmlns:p14="http://schemas.microsoft.com/office/powerpoint/2010/main" val="35457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9</a:t>
            </a:fld>
            <a:endParaRPr lang="en-US" dirty="0"/>
          </a:p>
        </p:txBody>
      </p:sp>
    </p:spTree>
    <p:extLst>
      <p:ext uri="{BB962C8B-B14F-4D97-AF65-F5344CB8AC3E}">
        <p14:creationId xmlns:p14="http://schemas.microsoft.com/office/powerpoint/2010/main" val="977169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111111"/>
                </a:solidFill>
                <a:latin typeface="SourceSansPro"/>
              </a:rPr>
              <a:t>The </a:t>
            </a:r>
            <a:r>
              <a:rPr lang="en-US" altLang="ja-JP" sz="1200" u="sng" dirty="0">
                <a:solidFill>
                  <a:srgbClr val="2C40D0"/>
                </a:solidFill>
                <a:latin typeface="SourceSansPro"/>
                <a:hlinkClick r:id="rId3"/>
              </a:rPr>
              <a:t>semi-strong form</a:t>
            </a:r>
            <a:r>
              <a:rPr lang="en-US" altLang="ja-JP" sz="1200" dirty="0">
                <a:solidFill>
                  <a:srgbClr val="111111"/>
                </a:solidFill>
                <a:latin typeface="SourceSansPro"/>
              </a:rPr>
              <a:t> of market efficiency assumes that stocks adjust quickly to absorb new public information so that an investor cannot benefit over and above the market by trading on that new information. This implies that neither technical analysis nor fundamental analysis would be reliable strategies to achieve superior returns, because any information gained through fundamental analysis will already be available and thus already incorporated into current prices. Only private information unavailable to the market at large will be useful to gain an advantage in trading, and only to those who possess the information before the rest of the market does. </a:t>
            </a:r>
            <a:endParaRPr lang="ja-JP" altLang="en-US" sz="1200" dirty="0"/>
          </a:p>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10</a:t>
            </a:fld>
            <a:endParaRPr lang="en-US" dirty="0"/>
          </a:p>
        </p:txBody>
      </p:sp>
    </p:spTree>
    <p:extLst>
      <p:ext uri="{BB962C8B-B14F-4D97-AF65-F5344CB8AC3E}">
        <p14:creationId xmlns:p14="http://schemas.microsoft.com/office/powerpoint/2010/main" val="212921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0416F-01A1-4FE7-950D-F948D1432F7C}" type="slidenum">
              <a:rPr lang="en-US" smtClean="0"/>
              <a:t>22</a:t>
            </a:fld>
            <a:endParaRPr lang="en-US" dirty="0"/>
          </a:p>
        </p:txBody>
      </p:sp>
    </p:spTree>
    <p:extLst>
      <p:ext uri="{BB962C8B-B14F-4D97-AF65-F5344CB8AC3E}">
        <p14:creationId xmlns:p14="http://schemas.microsoft.com/office/powerpoint/2010/main" val="109479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424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62571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1208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45133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20184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13239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049791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853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74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8861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4/18/2021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146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4/18/2021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8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4/18/2021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48192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4/18/2021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101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4/18/2021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950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4/18/2021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664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16C4C9A-3960-41CF-A4E9-2A8FB932454B}" type="datetimeFigureOut">
              <a:rPr lang="en-US" smtClean="0"/>
              <a:t>4/18/2021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
              </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9052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CBC1C18-307B-4F68-A007-B5B542270E8D}" type="datetimeFigureOut">
              <a:rPr lang="en-US" smtClean="0"/>
              <a:t>4/18/2021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4472583"/>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svg"/><Relationship Id="rId5" Type="http://schemas.openxmlformats.org/officeDocument/2006/relationships/diagramData" Target="../diagrams/data1.xml"/><Relationship Id="rId10" Type="http://schemas.openxmlformats.org/officeDocument/2006/relationships/image" Target="../media/image14.png"/><Relationship Id="rId4" Type="http://schemas.openxmlformats.org/officeDocument/2006/relationships/image" Target="../media/image3.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package" Target="../embeddings/Microsoft_Excel_Worksheet2.xlsx"/><Relationship Id="rId12"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emf"/><Relationship Id="rId11" Type="http://schemas.openxmlformats.org/officeDocument/2006/relationships/package" Target="../embeddings/Microsoft_Excel_Worksheet5.xlsx"/><Relationship Id="rId5" Type="http://schemas.openxmlformats.org/officeDocument/2006/relationships/package" Target="../embeddings/Microsoft_Excel_Worksheet1.xlsx"/><Relationship Id="rId15" Type="http://schemas.openxmlformats.org/officeDocument/2006/relationships/image" Target="../media/image32.emf"/><Relationship Id="rId10" Type="http://schemas.openxmlformats.org/officeDocument/2006/relationships/chart" Target="../charts/chart3.xml"/><Relationship Id="rId4" Type="http://schemas.openxmlformats.org/officeDocument/2006/relationships/chart" Target="../charts/chart1.xml"/><Relationship Id="rId9" Type="http://schemas.openxmlformats.org/officeDocument/2006/relationships/chart" Target="../charts/chart2.xml"/><Relationship Id="rId14" Type="http://schemas.openxmlformats.org/officeDocument/2006/relationships/package" Target="../embeddings/Microsoft_Excel_Worksheet7.xlsx"/></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t="25535" b="24402"/>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609601"/>
            <a:ext cx="8676222" cy="3200400"/>
          </a:xfrm>
        </p:spPr>
        <p:txBody>
          <a:bodyPr>
            <a:normAutofit/>
          </a:bodyPr>
          <a:lstStyle/>
          <a:p>
            <a:r>
              <a:rPr lang="en-US" b="1" dirty="0"/>
              <a:t>Modeling &amp; Analytics presentation</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51012" y="3886200"/>
            <a:ext cx="8676222" cy="1905000"/>
          </a:xfrm>
        </p:spPr>
        <p:txBody>
          <a:bodyPr>
            <a:normAutofit/>
          </a:bodyPr>
          <a:lstStyle/>
          <a:p>
            <a:r>
              <a:rPr lang="fr-FR" dirty="0"/>
              <a:t>Team 1 </a:t>
            </a:r>
          </a:p>
          <a:p>
            <a:endParaRPr lang="en-US" dirty="0"/>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t="19029" b="19158"/>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609601"/>
            <a:ext cx="8676222" cy="3200400"/>
          </a:xfrm>
        </p:spPr>
        <p:txBody>
          <a:bodyPr>
            <a:normAutofit/>
          </a:bodyPr>
          <a:lstStyle/>
          <a:p>
            <a:r>
              <a:rPr lang="en-US" dirty="0"/>
              <a:t>WHY IS it IRRELEVANT ? </a:t>
            </a:r>
            <a:endParaRPr lang="en-US" b="1" dirty="0"/>
          </a:p>
        </p:txBody>
      </p:sp>
    </p:spTree>
    <p:extLst>
      <p:ext uri="{BB962C8B-B14F-4D97-AF65-F5344CB8AC3E}">
        <p14:creationId xmlns:p14="http://schemas.microsoft.com/office/powerpoint/2010/main" val="70945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069B-467E-4221-AB42-5F2CD0ADB3F9}"/>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Equity Progression</a:t>
            </a:r>
          </a:p>
        </p:txBody>
      </p:sp>
      <p:pic>
        <p:nvPicPr>
          <p:cNvPr id="4" name="Picture 3">
            <a:extLst>
              <a:ext uri="{FF2B5EF4-FFF2-40B4-BE49-F238E27FC236}">
                <a16:creationId xmlns:a16="http://schemas.microsoft.com/office/drawing/2014/main" id="{601BC173-0EF6-40C2-B303-62CEDD3A4550}"/>
              </a:ext>
            </a:extLst>
          </p:cNvPr>
          <p:cNvPicPr>
            <a:picLocks noChangeAspect="1"/>
          </p:cNvPicPr>
          <p:nvPr/>
        </p:nvPicPr>
        <p:blipFill rotWithShape="1">
          <a:blip r:embed="rId3"/>
          <a:srcRect t="2627"/>
          <a:stretch/>
        </p:blipFill>
        <p:spPr>
          <a:xfrm>
            <a:off x="20" y="10"/>
            <a:ext cx="12191980" cy="4273816"/>
          </a:xfrm>
          <a:prstGeom prst="rect">
            <a:avLst/>
          </a:prstGeom>
        </p:spPr>
      </p:pic>
    </p:spTree>
    <p:extLst>
      <p:ext uri="{BB962C8B-B14F-4D97-AF65-F5344CB8AC3E}">
        <p14:creationId xmlns:p14="http://schemas.microsoft.com/office/powerpoint/2010/main" val="181431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36587F-5D19-4348-9CD6-512C5B9720B0}"/>
              </a:ext>
            </a:extLst>
          </p:cNvPr>
          <p:cNvPicPr>
            <a:picLocks noGrp="1" noChangeAspect="1"/>
          </p:cNvPicPr>
          <p:nvPr>
            <p:ph idx="1"/>
          </p:nvPr>
        </p:nvPicPr>
        <p:blipFill>
          <a:blip r:embed="rId3"/>
          <a:stretch>
            <a:fillRect/>
          </a:stretch>
        </p:blipFill>
        <p:spPr>
          <a:xfrm>
            <a:off x="1124398" y="640080"/>
            <a:ext cx="993858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itle 5">
            <a:extLst>
              <a:ext uri="{FF2B5EF4-FFF2-40B4-BE49-F238E27FC236}">
                <a16:creationId xmlns:a16="http://schemas.microsoft.com/office/drawing/2014/main" id="{8711EBB8-FC4A-4723-8CE5-523F40C99856}"/>
              </a:ext>
            </a:extLst>
          </p:cNvPr>
          <p:cNvSpPr>
            <a:spLocks noGrp="1"/>
          </p:cNvSpPr>
          <p:nvPr>
            <p:ph type="title"/>
          </p:nvPr>
        </p:nvSpPr>
        <p:spPr>
          <a:xfrm>
            <a:off x="1156980" y="4655128"/>
            <a:ext cx="9905998" cy="1905000"/>
          </a:xfrm>
        </p:spPr>
        <p:txBody>
          <a:bodyPr/>
          <a:lstStyle/>
          <a:p>
            <a:r>
              <a:rPr lang="es-MX" dirty="0"/>
              <a:t>W Portfolio </a:t>
            </a:r>
          </a:p>
        </p:txBody>
      </p:sp>
      <p:pic>
        <p:nvPicPr>
          <p:cNvPr id="2" name="Picture 1">
            <a:extLst>
              <a:ext uri="{FF2B5EF4-FFF2-40B4-BE49-F238E27FC236}">
                <a16:creationId xmlns:a16="http://schemas.microsoft.com/office/drawing/2014/main" id="{C6458C33-09B0-4926-B089-3A130640E970}"/>
              </a:ext>
            </a:extLst>
          </p:cNvPr>
          <p:cNvPicPr>
            <a:picLocks noChangeAspect="1"/>
          </p:cNvPicPr>
          <p:nvPr/>
        </p:nvPicPr>
        <p:blipFill rotWithShape="1">
          <a:blip r:embed="rId4"/>
          <a:srcRect t="11037"/>
          <a:stretch/>
        </p:blipFill>
        <p:spPr>
          <a:xfrm>
            <a:off x="4454737" y="5118389"/>
            <a:ext cx="7332452" cy="978478"/>
          </a:xfrm>
          <a:prstGeom prst="rect">
            <a:avLst/>
          </a:prstGeom>
        </p:spPr>
      </p:pic>
    </p:spTree>
    <p:extLst>
      <p:ext uri="{BB962C8B-B14F-4D97-AF65-F5344CB8AC3E}">
        <p14:creationId xmlns:p14="http://schemas.microsoft.com/office/powerpoint/2010/main" val="348696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FA634B-3F51-4AAE-84F5-98E5B5018136}"/>
              </a:ext>
            </a:extLst>
          </p:cNvPr>
          <p:cNvSpPr>
            <a:spLocks noGrp="1"/>
          </p:cNvSpPr>
          <p:nvPr>
            <p:ph idx="1"/>
          </p:nvPr>
        </p:nvSpPr>
        <p:spPr>
          <a:xfrm>
            <a:off x="1400176" y="5129212"/>
            <a:ext cx="9905998" cy="990600"/>
          </a:xfrm>
        </p:spPr>
        <p:txBody>
          <a:bodyPr>
            <a:normAutofit/>
          </a:bodyPr>
          <a:lstStyle/>
          <a:p>
            <a:r>
              <a:rPr lang="es-MX" sz="4000" dirty="0" err="1"/>
              <a:t>Moving</a:t>
            </a:r>
            <a:r>
              <a:rPr lang="es-MX" sz="4000" dirty="0"/>
              <a:t> </a:t>
            </a:r>
            <a:r>
              <a:rPr lang="es-MX" sz="4000" dirty="0" err="1"/>
              <a:t>Average</a:t>
            </a:r>
            <a:r>
              <a:rPr lang="es-MX" sz="4000" dirty="0"/>
              <a:t> 50 and 200 </a:t>
            </a:r>
            <a:r>
              <a:rPr lang="es-MX" sz="4000" dirty="0" err="1"/>
              <a:t>day</a:t>
            </a:r>
            <a:r>
              <a:rPr lang="es-MX" sz="4000" dirty="0"/>
              <a:t> </a:t>
            </a:r>
            <a:r>
              <a:rPr lang="es-MX" sz="4000" dirty="0" err="1"/>
              <a:t>Graph</a:t>
            </a:r>
            <a:endParaRPr lang="es-MX" sz="4000" dirty="0"/>
          </a:p>
        </p:txBody>
      </p:sp>
      <p:pic>
        <p:nvPicPr>
          <p:cNvPr id="5" name="Picture 4">
            <a:extLst>
              <a:ext uri="{FF2B5EF4-FFF2-40B4-BE49-F238E27FC236}">
                <a16:creationId xmlns:a16="http://schemas.microsoft.com/office/drawing/2014/main" id="{95F1A2A3-27B9-46B9-A22A-B7515689C4EE}"/>
              </a:ext>
            </a:extLst>
          </p:cNvPr>
          <p:cNvPicPr>
            <a:picLocks noChangeAspect="1"/>
          </p:cNvPicPr>
          <p:nvPr/>
        </p:nvPicPr>
        <p:blipFill rotWithShape="1">
          <a:blip r:embed="rId2"/>
          <a:srcRect r="9488"/>
          <a:stretch/>
        </p:blipFill>
        <p:spPr>
          <a:xfrm>
            <a:off x="128588" y="248586"/>
            <a:ext cx="11787187" cy="4552013"/>
          </a:xfrm>
          <a:prstGeom prst="rect">
            <a:avLst/>
          </a:prstGeom>
        </p:spPr>
      </p:pic>
    </p:spTree>
    <p:extLst>
      <p:ext uri="{BB962C8B-B14F-4D97-AF65-F5344CB8AC3E}">
        <p14:creationId xmlns:p14="http://schemas.microsoft.com/office/powerpoint/2010/main" val="81981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CBAA-4400-4594-8825-1F5799FE0384}"/>
              </a:ext>
            </a:extLst>
          </p:cNvPr>
          <p:cNvSpPr>
            <a:spLocks noGrp="1"/>
          </p:cNvSpPr>
          <p:nvPr>
            <p:ph type="title"/>
          </p:nvPr>
        </p:nvSpPr>
        <p:spPr>
          <a:xfrm>
            <a:off x="4654062" y="4791896"/>
            <a:ext cx="577317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POSITIONS</a:t>
            </a:r>
          </a:p>
        </p:txBody>
      </p:sp>
      <p:pic>
        <p:nvPicPr>
          <p:cNvPr id="4" name="Content Placeholder 3">
            <a:extLst>
              <a:ext uri="{FF2B5EF4-FFF2-40B4-BE49-F238E27FC236}">
                <a16:creationId xmlns:a16="http://schemas.microsoft.com/office/drawing/2014/main" id="{A9F06802-8C49-47FB-B54E-119EDC27DF98}"/>
              </a:ext>
            </a:extLst>
          </p:cNvPr>
          <p:cNvPicPr>
            <a:picLocks noGrp="1" noChangeAspect="1"/>
          </p:cNvPicPr>
          <p:nvPr>
            <p:ph idx="1"/>
          </p:nvPr>
        </p:nvPicPr>
        <p:blipFill rotWithShape="1">
          <a:blip r:embed="rId3"/>
          <a:srcRect b="1946"/>
          <a:stretch/>
        </p:blipFill>
        <p:spPr>
          <a:xfrm>
            <a:off x="-6867" y="0"/>
            <a:ext cx="12191980" cy="4273816"/>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D2349BCE-3E81-3B44-938E-8192F6307731}"/>
              </a:ext>
            </a:extLst>
          </p:cNvPr>
          <p:cNvPicPr>
            <a:picLocks noChangeAspect="1"/>
          </p:cNvPicPr>
          <p:nvPr/>
        </p:nvPicPr>
        <p:blipFill>
          <a:blip r:embed="rId4"/>
          <a:stretch>
            <a:fillRect/>
          </a:stretch>
        </p:blipFill>
        <p:spPr>
          <a:xfrm>
            <a:off x="0" y="4919156"/>
            <a:ext cx="4471988" cy="1938843"/>
          </a:xfrm>
          <a:prstGeom prst="rect">
            <a:avLst/>
          </a:prstGeom>
        </p:spPr>
      </p:pic>
    </p:spTree>
    <p:extLst>
      <p:ext uri="{BB962C8B-B14F-4D97-AF65-F5344CB8AC3E}">
        <p14:creationId xmlns:p14="http://schemas.microsoft.com/office/powerpoint/2010/main" val="3615197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FC67-C636-4C31-A642-969937FDAC45}"/>
              </a:ext>
            </a:extLst>
          </p:cNvPr>
          <p:cNvSpPr>
            <a:spLocks noGrp="1"/>
          </p:cNvSpPr>
          <p:nvPr>
            <p:ph type="ctrTitle"/>
          </p:nvPr>
        </p:nvSpPr>
        <p:spPr>
          <a:xfrm>
            <a:off x="8164106" y="609600"/>
            <a:ext cx="3369133" cy="3642851"/>
          </a:xfrm>
        </p:spPr>
        <p:txBody>
          <a:bodyPr>
            <a:normAutofit/>
          </a:bodyPr>
          <a:lstStyle/>
          <a:p>
            <a:pPr>
              <a:lnSpc>
                <a:spcPct val="90000"/>
              </a:lnSpc>
            </a:pPr>
            <a:r>
              <a:rPr lang="en-US" sz="3400" b="1" cap="all"/>
              <a:t>INVESTMENT PORTFOLIO OPTIMISATION WITH PYTHON</a:t>
            </a:r>
            <a:br>
              <a:rPr lang="en-US" sz="3400" b="1" cap="all"/>
            </a:br>
            <a:endParaRPr lang="en-US" sz="3400"/>
          </a:p>
        </p:txBody>
      </p:sp>
      <p:pic>
        <p:nvPicPr>
          <p:cNvPr id="7" name="Graphic 6" descr="Gears">
            <a:extLst>
              <a:ext uri="{FF2B5EF4-FFF2-40B4-BE49-F238E27FC236}">
                <a16:creationId xmlns:a16="http://schemas.microsoft.com/office/drawing/2014/main" id="{8246B095-E4FA-4D8C-B734-2A16785FB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3807" y="639905"/>
            <a:ext cx="5581878" cy="558187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7739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3FB139-C80B-4EEF-8AF2-D9FBC48A1875}"/>
              </a:ext>
            </a:extLst>
          </p:cNvPr>
          <p:cNvSpPr txBox="1"/>
          <p:nvPr/>
        </p:nvSpPr>
        <p:spPr>
          <a:xfrm>
            <a:off x="8164106" y="609600"/>
            <a:ext cx="3369133" cy="3642851"/>
          </a:xfrm>
          <a:prstGeom prst="rect">
            <a:avLst/>
          </a:prstGeom>
        </p:spPr>
        <p:txBody>
          <a:bodyPr vert="horz" lIns="91440" tIns="45720" rIns="91440" bIns="45720" rtlCol="0" anchor="b">
            <a:normAutofit/>
          </a:bodyPr>
          <a:lstStyle/>
          <a:p>
            <a:pPr algn="ctr">
              <a:spcBef>
                <a:spcPct val="0"/>
              </a:spcBef>
              <a:spcAft>
                <a:spcPts val="600"/>
              </a:spcAft>
            </a:pPr>
            <a:r>
              <a:rPr lang="en-US" sz="4000" cap="all" spc="-5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Efficient Frontier</a:t>
            </a:r>
          </a:p>
          <a:p>
            <a:pPr algn="ctr">
              <a:spcBef>
                <a:spcPct val="0"/>
              </a:spcBef>
              <a:spcAft>
                <a:spcPts val="600"/>
              </a:spcAft>
            </a:pPr>
            <a:r>
              <a:rPr lang="en-US" sz="4000" cap="all" spc="-5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A231190C-5BDA-4F72-8865-E1060EB8E8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544" y="1304504"/>
            <a:ext cx="5915570" cy="4229632"/>
          </a:xfrm>
          <a:prstGeom prst="rect">
            <a:avLst/>
          </a:prstGeom>
        </p:spPr>
      </p:pic>
    </p:spTree>
    <p:extLst>
      <p:ext uri="{BB962C8B-B14F-4D97-AF65-F5344CB8AC3E}">
        <p14:creationId xmlns:p14="http://schemas.microsoft.com/office/powerpoint/2010/main" val="6888683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3">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0FCB7781-8A4C-4800-BB8F-BFE413080B21}"/>
              </a:ext>
            </a:extLst>
          </p:cNvPr>
          <p:cNvSpPr>
            <a:spLocks noGrp="1"/>
          </p:cNvSpPr>
          <p:nvPr>
            <p:ph idx="1"/>
          </p:nvPr>
        </p:nvSpPr>
        <p:spPr>
          <a:xfrm>
            <a:off x="643192" y="2666999"/>
            <a:ext cx="3643674" cy="3216276"/>
          </a:xfrm>
        </p:spPr>
        <p:txBody>
          <a:bodyPr anchor="t">
            <a:normAutofit/>
          </a:bodyPr>
          <a:lstStyle/>
          <a:p>
            <a:r>
              <a:rPr lang="en-US" sz="1800">
                <a:gradFill flip="none" rotWithShape="1">
                  <a:gsLst>
                    <a:gs pos="0">
                      <a:sysClr val="window" lastClr="FFFFFF"/>
                    </a:gs>
                    <a:gs pos="100000">
                      <a:sysClr val="window" lastClr="FFFFFF">
                        <a:lumMod val="75000"/>
                      </a:sysClr>
                    </a:gs>
                  </a:gsLst>
                  <a:lin ang="5580000" scaled="0"/>
                  <a:tileRect/>
                </a:gradFill>
              </a:rPr>
              <a:t>Maximize Sharpe Portfolio</a:t>
            </a:r>
          </a:p>
        </p:txBody>
      </p:sp>
      <p:sp>
        <p:nvSpPr>
          <p:cNvPr id="39"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5">
            <a:extLst>
              <a:ext uri="{FF2B5EF4-FFF2-40B4-BE49-F238E27FC236}">
                <a16:creationId xmlns:a16="http://schemas.microsoft.com/office/drawing/2014/main" id="{FDC53916-3480-466E-87B5-C32EFD9F7773}"/>
              </a:ext>
            </a:extLst>
          </p:cNvPr>
          <p:cNvGraphicFramePr>
            <a:graphicFrameLocks noGrp="1"/>
          </p:cNvGraphicFramePr>
          <p:nvPr>
            <p:extLst>
              <p:ext uri="{D42A27DB-BD31-4B8C-83A1-F6EECF244321}">
                <p14:modId xmlns:p14="http://schemas.microsoft.com/office/powerpoint/2010/main" val="4232923152"/>
              </p:ext>
            </p:extLst>
          </p:nvPr>
        </p:nvGraphicFramePr>
        <p:xfrm>
          <a:off x="5128626" y="3014523"/>
          <a:ext cx="5934186" cy="484528"/>
        </p:xfrm>
        <a:graphic>
          <a:graphicData uri="http://schemas.openxmlformats.org/drawingml/2006/table">
            <a:tbl>
              <a:tblPr firstRow="1" bandRow="1">
                <a:tableStyleId>{8EC20E35-A176-4012-BC5E-935CFFF8708E}</a:tableStyleId>
              </a:tblPr>
              <a:tblGrid>
                <a:gridCol w="573166">
                  <a:extLst>
                    <a:ext uri="{9D8B030D-6E8A-4147-A177-3AD203B41FA5}">
                      <a16:colId xmlns:a16="http://schemas.microsoft.com/office/drawing/2014/main" val="2396156440"/>
                    </a:ext>
                  </a:extLst>
                </a:gridCol>
                <a:gridCol w="765860">
                  <a:extLst>
                    <a:ext uri="{9D8B030D-6E8A-4147-A177-3AD203B41FA5}">
                      <a16:colId xmlns:a16="http://schemas.microsoft.com/office/drawing/2014/main" val="2999233510"/>
                    </a:ext>
                  </a:extLst>
                </a:gridCol>
                <a:gridCol w="765860">
                  <a:extLst>
                    <a:ext uri="{9D8B030D-6E8A-4147-A177-3AD203B41FA5}">
                      <a16:colId xmlns:a16="http://schemas.microsoft.com/office/drawing/2014/main" val="438355336"/>
                    </a:ext>
                  </a:extLst>
                </a:gridCol>
                <a:gridCol w="688609">
                  <a:extLst>
                    <a:ext uri="{9D8B030D-6E8A-4147-A177-3AD203B41FA5}">
                      <a16:colId xmlns:a16="http://schemas.microsoft.com/office/drawing/2014/main" val="1964003686"/>
                    </a:ext>
                  </a:extLst>
                </a:gridCol>
                <a:gridCol w="765860">
                  <a:extLst>
                    <a:ext uri="{9D8B030D-6E8A-4147-A177-3AD203B41FA5}">
                      <a16:colId xmlns:a16="http://schemas.microsoft.com/office/drawing/2014/main" val="1980963710"/>
                    </a:ext>
                  </a:extLst>
                </a:gridCol>
                <a:gridCol w="765860">
                  <a:extLst>
                    <a:ext uri="{9D8B030D-6E8A-4147-A177-3AD203B41FA5}">
                      <a16:colId xmlns:a16="http://schemas.microsoft.com/office/drawing/2014/main" val="114335977"/>
                    </a:ext>
                  </a:extLst>
                </a:gridCol>
                <a:gridCol w="765860">
                  <a:extLst>
                    <a:ext uri="{9D8B030D-6E8A-4147-A177-3AD203B41FA5}">
                      <a16:colId xmlns:a16="http://schemas.microsoft.com/office/drawing/2014/main" val="1865863531"/>
                    </a:ext>
                  </a:extLst>
                </a:gridCol>
                <a:gridCol w="843111">
                  <a:extLst>
                    <a:ext uri="{9D8B030D-6E8A-4147-A177-3AD203B41FA5}">
                      <a16:colId xmlns:a16="http://schemas.microsoft.com/office/drawing/2014/main" val="1867644720"/>
                    </a:ext>
                  </a:extLst>
                </a:gridCol>
              </a:tblGrid>
              <a:tr h="242264">
                <a:tc>
                  <a:txBody>
                    <a:bodyPr/>
                    <a:lstStyle/>
                    <a:p>
                      <a:r>
                        <a:rPr lang="en-US" sz="1100"/>
                        <a:t>Index</a:t>
                      </a:r>
                    </a:p>
                  </a:txBody>
                  <a:tcPr marL="55610" marR="55610" marT="27805" marB="27805"/>
                </a:tc>
                <a:tc>
                  <a:txBody>
                    <a:bodyPr/>
                    <a:lstStyle/>
                    <a:p>
                      <a:r>
                        <a:rPr lang="en-US" sz="1100"/>
                        <a:t>Ret</a:t>
                      </a:r>
                    </a:p>
                  </a:txBody>
                  <a:tcPr marL="55610" marR="55610" marT="27805" marB="27805"/>
                </a:tc>
                <a:tc>
                  <a:txBody>
                    <a:bodyPr/>
                    <a:lstStyle/>
                    <a:p>
                      <a:r>
                        <a:rPr lang="en-US" sz="1100"/>
                        <a:t>Stdev</a:t>
                      </a:r>
                    </a:p>
                  </a:txBody>
                  <a:tcPr marL="55610" marR="55610" marT="27805" marB="27805"/>
                </a:tc>
                <a:tc>
                  <a:txBody>
                    <a:bodyPr/>
                    <a:lstStyle/>
                    <a:p>
                      <a:r>
                        <a:rPr lang="en-US" sz="1100"/>
                        <a:t>Sharpe</a:t>
                      </a:r>
                    </a:p>
                  </a:txBody>
                  <a:tcPr marL="55610" marR="55610" marT="27805" marB="27805"/>
                </a:tc>
                <a:tc>
                  <a:txBody>
                    <a:bodyPr/>
                    <a:lstStyle/>
                    <a:p>
                      <a:r>
                        <a:rPr lang="en-US" sz="1100"/>
                        <a:t>ATVI</a:t>
                      </a:r>
                    </a:p>
                  </a:txBody>
                  <a:tcPr marL="55610" marR="55610" marT="27805" marB="27805"/>
                </a:tc>
                <a:tc>
                  <a:txBody>
                    <a:bodyPr/>
                    <a:lstStyle/>
                    <a:p>
                      <a:r>
                        <a:rPr lang="en-US" sz="1100"/>
                        <a:t>LHA.DE</a:t>
                      </a:r>
                    </a:p>
                  </a:txBody>
                  <a:tcPr marL="55610" marR="55610" marT="27805" marB="27805"/>
                </a:tc>
                <a:tc>
                  <a:txBody>
                    <a:bodyPr/>
                    <a:lstStyle/>
                    <a:p>
                      <a:r>
                        <a:rPr lang="en-US" sz="1100"/>
                        <a:t>SBUX</a:t>
                      </a:r>
                    </a:p>
                  </a:txBody>
                  <a:tcPr marL="55610" marR="55610" marT="27805" marB="27805"/>
                </a:tc>
                <a:tc>
                  <a:txBody>
                    <a:bodyPr/>
                    <a:lstStyle/>
                    <a:p>
                      <a:r>
                        <a:rPr lang="en-US" sz="1100"/>
                        <a:t>WMT</a:t>
                      </a:r>
                    </a:p>
                  </a:txBody>
                  <a:tcPr marL="55610" marR="55610" marT="27805" marB="27805"/>
                </a:tc>
                <a:extLst>
                  <a:ext uri="{0D108BD9-81ED-4DB2-BD59-A6C34878D82A}">
                    <a16:rowId xmlns:a16="http://schemas.microsoft.com/office/drawing/2014/main" val="59836281"/>
                  </a:ext>
                </a:extLst>
              </a:tr>
              <a:tr h="242264">
                <a:tc>
                  <a:txBody>
                    <a:bodyPr/>
                    <a:lstStyle/>
                    <a:p>
                      <a:r>
                        <a:rPr lang="en-US" sz="1100"/>
                        <a:t>50303</a:t>
                      </a:r>
                    </a:p>
                  </a:txBody>
                  <a:tcPr marL="55610" marR="55610" marT="27805" marB="27805"/>
                </a:tc>
                <a:tc>
                  <a:txBody>
                    <a:bodyPr/>
                    <a:lstStyle/>
                    <a:p>
                      <a:r>
                        <a:rPr lang="en-US" sz="1100"/>
                        <a:t>0.187347</a:t>
                      </a:r>
                    </a:p>
                  </a:txBody>
                  <a:tcPr marL="55610" marR="55610" marT="27805" marB="27805"/>
                </a:tc>
                <a:tc>
                  <a:txBody>
                    <a:bodyPr/>
                    <a:lstStyle/>
                    <a:p>
                      <a:r>
                        <a:rPr lang="en-US" sz="1100"/>
                        <a:t>0.181548</a:t>
                      </a:r>
                    </a:p>
                  </a:txBody>
                  <a:tcPr marL="55610" marR="55610" marT="27805" marB="27805"/>
                </a:tc>
                <a:tc>
                  <a:txBody>
                    <a:bodyPr/>
                    <a:lstStyle/>
                    <a:p>
                      <a:r>
                        <a:rPr lang="en-US" sz="1100"/>
                        <a:t>1.03194</a:t>
                      </a:r>
                    </a:p>
                  </a:txBody>
                  <a:tcPr marL="55610" marR="55610" marT="27805" marB="27805"/>
                </a:tc>
                <a:tc>
                  <a:txBody>
                    <a:bodyPr/>
                    <a:lstStyle/>
                    <a:p>
                      <a:r>
                        <a:rPr lang="en-US" sz="1100"/>
                        <a:t>0.366774</a:t>
                      </a:r>
                    </a:p>
                  </a:txBody>
                  <a:tcPr marL="55610" marR="55610" marT="27805" marB="27805"/>
                </a:tc>
                <a:tc>
                  <a:txBody>
                    <a:bodyPr/>
                    <a:lstStyle/>
                    <a:p>
                      <a:r>
                        <a:rPr lang="en-US" sz="1100"/>
                        <a:t>0.190914</a:t>
                      </a:r>
                    </a:p>
                  </a:txBody>
                  <a:tcPr marL="55610" marR="55610" marT="27805" marB="27805"/>
                </a:tc>
                <a:tc>
                  <a:txBody>
                    <a:bodyPr/>
                    <a:lstStyle/>
                    <a:p>
                      <a:r>
                        <a:rPr lang="en-US" sz="1100"/>
                        <a:t>0.400752</a:t>
                      </a:r>
                    </a:p>
                  </a:txBody>
                  <a:tcPr marL="55610" marR="55610" marT="27805" marB="27805"/>
                </a:tc>
                <a:tc>
                  <a:txBody>
                    <a:bodyPr/>
                    <a:lstStyle/>
                    <a:p>
                      <a:r>
                        <a:rPr lang="en-US" sz="1100"/>
                        <a:t>0.0415607</a:t>
                      </a:r>
                    </a:p>
                  </a:txBody>
                  <a:tcPr marL="55610" marR="55610" marT="27805" marB="27805"/>
                </a:tc>
                <a:extLst>
                  <a:ext uri="{0D108BD9-81ED-4DB2-BD59-A6C34878D82A}">
                    <a16:rowId xmlns:a16="http://schemas.microsoft.com/office/drawing/2014/main" val="2048923895"/>
                  </a:ext>
                </a:extLst>
              </a:tr>
            </a:tbl>
          </a:graphicData>
        </a:graphic>
      </p:graphicFrame>
    </p:spTree>
    <p:extLst>
      <p:ext uri="{BB962C8B-B14F-4D97-AF65-F5344CB8AC3E}">
        <p14:creationId xmlns:p14="http://schemas.microsoft.com/office/powerpoint/2010/main" val="204012121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DDF174BD-50F3-403A-80B9-5509AE66E24D}"/>
              </a:ext>
            </a:extLst>
          </p:cNvPr>
          <p:cNvSpPr>
            <a:spLocks noGrp="1"/>
          </p:cNvSpPr>
          <p:nvPr>
            <p:ph idx="1"/>
          </p:nvPr>
        </p:nvSpPr>
        <p:spPr>
          <a:xfrm>
            <a:off x="643192" y="2666999"/>
            <a:ext cx="3643674" cy="3216276"/>
          </a:xfrm>
        </p:spPr>
        <p:txBody>
          <a:bodyPr anchor="t">
            <a:normAutofit/>
          </a:bodyPr>
          <a:lstStyle/>
          <a:p>
            <a:r>
              <a:rPr lang="en-US" sz="1800">
                <a:gradFill flip="none" rotWithShape="1">
                  <a:gsLst>
                    <a:gs pos="0">
                      <a:sysClr val="window" lastClr="FFFFFF"/>
                    </a:gs>
                    <a:gs pos="100000">
                      <a:sysClr val="window" lastClr="FFFFFF">
                        <a:lumMod val="75000"/>
                      </a:sysClr>
                    </a:gs>
                  </a:gsLst>
                  <a:lin ang="5580000" scaled="0"/>
                  <a:tileRect/>
                </a:gradFill>
              </a:rPr>
              <a:t>Minimize Variance Portfolio</a:t>
            </a:r>
          </a:p>
        </p:txBody>
      </p:sp>
      <p:sp>
        <p:nvSpPr>
          <p:cNvPr id="43"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Table 5">
            <a:extLst>
              <a:ext uri="{FF2B5EF4-FFF2-40B4-BE49-F238E27FC236}">
                <a16:creationId xmlns:a16="http://schemas.microsoft.com/office/drawing/2014/main" id="{1ECBCF20-021D-4562-9261-416541C86045}"/>
              </a:ext>
            </a:extLst>
          </p:cNvPr>
          <p:cNvGraphicFramePr>
            <a:graphicFrameLocks noGrp="1"/>
          </p:cNvGraphicFramePr>
          <p:nvPr>
            <p:extLst>
              <p:ext uri="{D42A27DB-BD31-4B8C-83A1-F6EECF244321}">
                <p14:modId xmlns:p14="http://schemas.microsoft.com/office/powerpoint/2010/main" val="3616619763"/>
              </p:ext>
            </p:extLst>
          </p:nvPr>
        </p:nvGraphicFramePr>
        <p:xfrm>
          <a:off x="5128626" y="3014523"/>
          <a:ext cx="5934186" cy="484528"/>
        </p:xfrm>
        <a:graphic>
          <a:graphicData uri="http://schemas.openxmlformats.org/drawingml/2006/table">
            <a:tbl>
              <a:tblPr firstRow="1" bandRow="1">
                <a:tableStyleId>{073A0DAA-6AF3-43AB-8588-CEC1D06C72B9}</a:tableStyleId>
              </a:tblPr>
              <a:tblGrid>
                <a:gridCol w="573166">
                  <a:extLst>
                    <a:ext uri="{9D8B030D-6E8A-4147-A177-3AD203B41FA5}">
                      <a16:colId xmlns:a16="http://schemas.microsoft.com/office/drawing/2014/main" val="2396156440"/>
                    </a:ext>
                  </a:extLst>
                </a:gridCol>
                <a:gridCol w="765860">
                  <a:extLst>
                    <a:ext uri="{9D8B030D-6E8A-4147-A177-3AD203B41FA5}">
                      <a16:colId xmlns:a16="http://schemas.microsoft.com/office/drawing/2014/main" val="2999233510"/>
                    </a:ext>
                  </a:extLst>
                </a:gridCol>
                <a:gridCol w="765860">
                  <a:extLst>
                    <a:ext uri="{9D8B030D-6E8A-4147-A177-3AD203B41FA5}">
                      <a16:colId xmlns:a16="http://schemas.microsoft.com/office/drawing/2014/main" val="438355336"/>
                    </a:ext>
                  </a:extLst>
                </a:gridCol>
                <a:gridCol w="765860">
                  <a:extLst>
                    <a:ext uri="{9D8B030D-6E8A-4147-A177-3AD203B41FA5}">
                      <a16:colId xmlns:a16="http://schemas.microsoft.com/office/drawing/2014/main" val="1964003686"/>
                    </a:ext>
                  </a:extLst>
                </a:gridCol>
                <a:gridCol w="765860">
                  <a:extLst>
                    <a:ext uri="{9D8B030D-6E8A-4147-A177-3AD203B41FA5}">
                      <a16:colId xmlns:a16="http://schemas.microsoft.com/office/drawing/2014/main" val="1980963710"/>
                    </a:ext>
                  </a:extLst>
                </a:gridCol>
                <a:gridCol w="765860">
                  <a:extLst>
                    <a:ext uri="{9D8B030D-6E8A-4147-A177-3AD203B41FA5}">
                      <a16:colId xmlns:a16="http://schemas.microsoft.com/office/drawing/2014/main" val="114335977"/>
                    </a:ext>
                  </a:extLst>
                </a:gridCol>
                <a:gridCol w="765860">
                  <a:extLst>
                    <a:ext uri="{9D8B030D-6E8A-4147-A177-3AD203B41FA5}">
                      <a16:colId xmlns:a16="http://schemas.microsoft.com/office/drawing/2014/main" val="1865863531"/>
                    </a:ext>
                  </a:extLst>
                </a:gridCol>
                <a:gridCol w="765860">
                  <a:extLst>
                    <a:ext uri="{9D8B030D-6E8A-4147-A177-3AD203B41FA5}">
                      <a16:colId xmlns:a16="http://schemas.microsoft.com/office/drawing/2014/main" val="1867644720"/>
                    </a:ext>
                  </a:extLst>
                </a:gridCol>
              </a:tblGrid>
              <a:tr h="242264">
                <a:tc>
                  <a:txBody>
                    <a:bodyPr/>
                    <a:lstStyle/>
                    <a:p>
                      <a:r>
                        <a:rPr lang="en-US" sz="1100"/>
                        <a:t>Index</a:t>
                      </a:r>
                    </a:p>
                  </a:txBody>
                  <a:tcPr marL="55610" marR="55610" marT="27805" marB="27805"/>
                </a:tc>
                <a:tc>
                  <a:txBody>
                    <a:bodyPr/>
                    <a:lstStyle/>
                    <a:p>
                      <a:r>
                        <a:rPr lang="en-US" sz="1100"/>
                        <a:t>Ret</a:t>
                      </a:r>
                    </a:p>
                  </a:txBody>
                  <a:tcPr marL="55610" marR="55610" marT="27805" marB="27805"/>
                </a:tc>
                <a:tc>
                  <a:txBody>
                    <a:bodyPr/>
                    <a:lstStyle/>
                    <a:p>
                      <a:r>
                        <a:rPr lang="en-US" sz="1100"/>
                        <a:t>Stdev</a:t>
                      </a:r>
                    </a:p>
                  </a:txBody>
                  <a:tcPr marL="55610" marR="55610" marT="27805" marB="27805"/>
                </a:tc>
                <a:tc>
                  <a:txBody>
                    <a:bodyPr/>
                    <a:lstStyle/>
                    <a:p>
                      <a:r>
                        <a:rPr lang="en-US" sz="1100"/>
                        <a:t>Sharpe</a:t>
                      </a:r>
                    </a:p>
                  </a:txBody>
                  <a:tcPr marL="55610" marR="55610" marT="27805" marB="27805"/>
                </a:tc>
                <a:tc>
                  <a:txBody>
                    <a:bodyPr/>
                    <a:lstStyle/>
                    <a:p>
                      <a:r>
                        <a:rPr lang="en-US" sz="1100"/>
                        <a:t>ATVI</a:t>
                      </a:r>
                    </a:p>
                  </a:txBody>
                  <a:tcPr marL="55610" marR="55610" marT="27805" marB="27805"/>
                </a:tc>
                <a:tc>
                  <a:txBody>
                    <a:bodyPr/>
                    <a:lstStyle/>
                    <a:p>
                      <a:r>
                        <a:rPr lang="en-US" sz="1100"/>
                        <a:t>LHA.DE</a:t>
                      </a:r>
                    </a:p>
                  </a:txBody>
                  <a:tcPr marL="55610" marR="55610" marT="27805" marB="27805"/>
                </a:tc>
                <a:tc>
                  <a:txBody>
                    <a:bodyPr/>
                    <a:lstStyle/>
                    <a:p>
                      <a:r>
                        <a:rPr lang="en-US" sz="1100"/>
                        <a:t>SBUX</a:t>
                      </a:r>
                    </a:p>
                  </a:txBody>
                  <a:tcPr marL="55610" marR="55610" marT="27805" marB="27805"/>
                </a:tc>
                <a:tc>
                  <a:txBody>
                    <a:bodyPr/>
                    <a:lstStyle/>
                    <a:p>
                      <a:r>
                        <a:rPr lang="en-US" sz="1100"/>
                        <a:t>WMT</a:t>
                      </a:r>
                    </a:p>
                  </a:txBody>
                  <a:tcPr marL="55610" marR="55610" marT="27805" marB="27805"/>
                </a:tc>
                <a:extLst>
                  <a:ext uri="{0D108BD9-81ED-4DB2-BD59-A6C34878D82A}">
                    <a16:rowId xmlns:a16="http://schemas.microsoft.com/office/drawing/2014/main" val="59836281"/>
                  </a:ext>
                </a:extLst>
              </a:tr>
              <a:tr h="242264">
                <a:tc>
                  <a:txBody>
                    <a:bodyPr/>
                    <a:lstStyle/>
                    <a:p>
                      <a:r>
                        <a:rPr lang="en-US" sz="1100"/>
                        <a:t>40797</a:t>
                      </a:r>
                    </a:p>
                  </a:txBody>
                  <a:tcPr marL="55610" marR="55610" marT="27805" marB="27805"/>
                </a:tc>
                <a:tc>
                  <a:txBody>
                    <a:bodyPr/>
                    <a:lstStyle/>
                    <a:p>
                      <a:r>
                        <a:rPr lang="en-US" sz="1100"/>
                        <a:t>0.129459</a:t>
                      </a:r>
                    </a:p>
                  </a:txBody>
                  <a:tcPr marL="55610" marR="55610" marT="27805" marB="27805"/>
                </a:tc>
                <a:tc>
                  <a:txBody>
                    <a:bodyPr/>
                    <a:lstStyle/>
                    <a:p>
                      <a:r>
                        <a:rPr lang="en-US" sz="1100"/>
                        <a:t>0.150759</a:t>
                      </a:r>
                    </a:p>
                  </a:txBody>
                  <a:tcPr marL="55610" marR="55610" marT="27805" marB="27805"/>
                </a:tc>
                <a:tc>
                  <a:txBody>
                    <a:bodyPr/>
                    <a:lstStyle/>
                    <a:p>
                      <a:r>
                        <a:rPr lang="en-US" sz="1100"/>
                        <a:t>0.858714</a:t>
                      </a:r>
                    </a:p>
                  </a:txBody>
                  <a:tcPr marL="55610" marR="55610" marT="27805" marB="27805"/>
                </a:tc>
                <a:tc>
                  <a:txBody>
                    <a:bodyPr/>
                    <a:lstStyle/>
                    <a:p>
                      <a:r>
                        <a:rPr lang="en-US" sz="1100"/>
                        <a:t>0.114502</a:t>
                      </a:r>
                    </a:p>
                  </a:txBody>
                  <a:tcPr marL="55610" marR="55610" marT="27805" marB="27805"/>
                </a:tc>
                <a:tc>
                  <a:txBody>
                    <a:bodyPr/>
                    <a:lstStyle/>
                    <a:p>
                      <a:r>
                        <a:rPr lang="en-US" sz="1100"/>
                        <a:t>0.173145</a:t>
                      </a:r>
                    </a:p>
                  </a:txBody>
                  <a:tcPr marL="55610" marR="55610" marT="27805" marB="27805"/>
                </a:tc>
                <a:tc>
                  <a:txBody>
                    <a:bodyPr/>
                    <a:lstStyle/>
                    <a:p>
                      <a:r>
                        <a:rPr lang="en-US" sz="1100"/>
                        <a:t>0.316914</a:t>
                      </a:r>
                    </a:p>
                  </a:txBody>
                  <a:tcPr marL="55610" marR="55610" marT="27805" marB="27805"/>
                </a:tc>
                <a:tc>
                  <a:txBody>
                    <a:bodyPr/>
                    <a:lstStyle/>
                    <a:p>
                      <a:r>
                        <a:rPr lang="en-US" sz="1100"/>
                        <a:t>0.395439</a:t>
                      </a:r>
                    </a:p>
                  </a:txBody>
                  <a:tcPr marL="55610" marR="55610" marT="27805" marB="27805"/>
                </a:tc>
                <a:extLst>
                  <a:ext uri="{0D108BD9-81ED-4DB2-BD59-A6C34878D82A}">
                    <a16:rowId xmlns:a16="http://schemas.microsoft.com/office/drawing/2014/main" val="2048923895"/>
                  </a:ext>
                </a:extLst>
              </a:tr>
            </a:tbl>
          </a:graphicData>
        </a:graphic>
      </p:graphicFrame>
    </p:spTree>
    <p:extLst>
      <p:ext uri="{BB962C8B-B14F-4D97-AF65-F5344CB8AC3E}">
        <p14:creationId xmlns:p14="http://schemas.microsoft.com/office/powerpoint/2010/main" val="389019952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7358-910F-4AE1-8401-534C21C84A48}"/>
              </a:ext>
            </a:extLst>
          </p:cNvPr>
          <p:cNvSpPr>
            <a:spLocks noGrp="1"/>
          </p:cNvSpPr>
          <p:nvPr>
            <p:ph type="title"/>
          </p:nvPr>
        </p:nvSpPr>
        <p:spPr/>
        <p:txBody>
          <a:bodyPr/>
          <a:lstStyle/>
          <a:p>
            <a:r>
              <a:rPr lang="fr-FR" b="1" dirty="0"/>
              <a:t>keywords in python </a:t>
            </a:r>
            <a:endParaRPr lang="en-US" b="1" dirty="0"/>
          </a:p>
        </p:txBody>
      </p:sp>
      <p:sp>
        <p:nvSpPr>
          <p:cNvPr id="3" name="Content Placeholder 2">
            <a:extLst>
              <a:ext uri="{FF2B5EF4-FFF2-40B4-BE49-F238E27FC236}">
                <a16:creationId xmlns:a16="http://schemas.microsoft.com/office/drawing/2014/main" id="{7E416DCD-6FA0-48CB-9C8D-01768945EFF3}"/>
              </a:ext>
            </a:extLst>
          </p:cNvPr>
          <p:cNvSpPr>
            <a:spLocks noGrp="1"/>
          </p:cNvSpPr>
          <p:nvPr>
            <p:ph idx="1"/>
          </p:nvPr>
        </p:nvSpPr>
        <p:spPr>
          <a:xfrm>
            <a:off x="1454234" y="2233862"/>
            <a:ext cx="9905998" cy="3124201"/>
          </a:xfrm>
        </p:spPr>
        <p:txBody>
          <a:bodyPr>
            <a:noAutofit/>
          </a:bodyPr>
          <a:lstStyle/>
          <a:p>
            <a:r>
              <a:rPr lang="en-US" altLang="zh-CN" sz="2800" dirty="0">
                <a:latin typeface="Times New Roman" panose="02020603050405020304" pitchFamily="18" charset="0"/>
                <a:cs typeface="Times New Roman" panose="02020603050405020304" pitchFamily="18" charset="0"/>
              </a:rPr>
              <a:t>METHOD</a:t>
            </a:r>
          </a:p>
          <a:p>
            <a:r>
              <a:rPr lang="en-US" altLang="zh-CN" sz="2800" dirty="0">
                <a:latin typeface="Times New Roman" panose="02020603050405020304" pitchFamily="18" charset="0"/>
                <a:cs typeface="Times New Roman" panose="02020603050405020304" pitchFamily="18" charset="0"/>
              </a:rPr>
              <a:t>DATA</a:t>
            </a:r>
          </a:p>
          <a:p>
            <a:r>
              <a:rPr lang="en-US" altLang="zh-CN" sz="2800" dirty="0">
                <a:latin typeface="Times New Roman" panose="02020603050405020304" pitchFamily="18" charset="0"/>
                <a:cs typeface="Times New Roman" panose="02020603050405020304" pitchFamily="18" charset="0"/>
              </a:rPr>
              <a:t>ANALYSIS</a:t>
            </a:r>
          </a:p>
          <a:p>
            <a:r>
              <a:rPr lang="en-US" altLang="zh-CN" sz="2800" dirty="0">
                <a:latin typeface="Times New Roman" panose="02020603050405020304" pitchFamily="18" charset="0"/>
                <a:cs typeface="Times New Roman" panose="02020603050405020304" pitchFamily="18" charset="0"/>
              </a:rPr>
              <a:t>RESULT</a:t>
            </a:r>
          </a:p>
          <a:p>
            <a:r>
              <a:rPr lang="en-US" altLang="zh-CN" sz="2800" dirty="0">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29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Finance trade numbers">
            <a:extLst>
              <a:ext uri="{FF2B5EF4-FFF2-40B4-BE49-F238E27FC236}">
                <a16:creationId xmlns:a16="http://schemas.microsoft.com/office/drawing/2014/main" id="{D55992C3-453A-7043-B6D3-7F3BFF812878}"/>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t="20795" b="17392"/>
          <a:stretch/>
        </p:blipFill>
        <p:spPr>
          <a:xfrm>
            <a:off x="-33496" y="78824"/>
            <a:ext cx="12191980" cy="6857990"/>
          </a:xfrm>
          <a:prstGeom prst="rect">
            <a:avLst/>
          </a:prstGeom>
        </p:spPr>
      </p:pic>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1141413" y="609600"/>
            <a:ext cx="9905998" cy="1905000"/>
          </a:xfrm>
        </p:spPr>
        <p:txBody>
          <a:bodyPr vert="horz" lIns="182880" tIns="182880" rIns="182880" bIns="182880" rtlCol="0">
            <a:normAutofit/>
          </a:bodyPr>
          <a:lstStyle/>
          <a:p>
            <a:r>
              <a:rPr lang="en-US" dirty="0"/>
              <a:t>summary</a:t>
            </a:r>
          </a:p>
        </p:txBody>
      </p:sp>
      <p:graphicFrame>
        <p:nvGraphicFramePr>
          <p:cNvPr id="5" name="Content Placeholder 4">
            <a:extLst>
              <a:ext uri="{FF2B5EF4-FFF2-40B4-BE49-F238E27FC236}">
                <a16:creationId xmlns:a16="http://schemas.microsoft.com/office/drawing/2014/main" id="{2745FF9B-8740-4AAF-8EEF-1E74524B42B4}"/>
              </a:ext>
            </a:extLst>
          </p:cNvPr>
          <p:cNvGraphicFramePr>
            <a:graphicFrameLocks noGrp="1"/>
          </p:cNvGraphicFramePr>
          <p:nvPr>
            <p:ph idx="1"/>
            <p:extLst>
              <p:ext uri="{D42A27DB-BD31-4B8C-83A1-F6EECF244321}">
                <p14:modId xmlns:p14="http://schemas.microsoft.com/office/powerpoint/2010/main" val="2026288768"/>
              </p:ext>
            </p:extLst>
          </p:nvPr>
        </p:nvGraphicFramePr>
        <p:xfrm>
          <a:off x="-33496" y="2007158"/>
          <a:ext cx="12297509" cy="33586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Group 5">
            <a:extLst>
              <a:ext uri="{FF2B5EF4-FFF2-40B4-BE49-F238E27FC236}">
                <a16:creationId xmlns:a16="http://schemas.microsoft.com/office/drawing/2014/main" id="{E3C22EBF-F617-4B4E-9CC0-D379707F2360}"/>
              </a:ext>
            </a:extLst>
          </p:cNvPr>
          <p:cNvGrpSpPr/>
          <p:nvPr/>
        </p:nvGrpSpPr>
        <p:grpSpPr>
          <a:xfrm>
            <a:off x="1864543" y="4126820"/>
            <a:ext cx="1817752" cy="915700"/>
            <a:chOff x="4169884" y="1684095"/>
            <a:chExt cx="1817752" cy="915700"/>
          </a:xfrm>
        </p:grpSpPr>
        <p:sp>
          <p:nvSpPr>
            <p:cNvPr id="7" name="Rectangle 6">
              <a:extLst>
                <a:ext uri="{FF2B5EF4-FFF2-40B4-BE49-F238E27FC236}">
                  <a16:creationId xmlns:a16="http://schemas.microsoft.com/office/drawing/2014/main" id="{4B354AD4-6202-354E-B2F3-DCF2CE48B76C}"/>
                </a:ext>
              </a:extLst>
            </p:cNvPr>
            <p:cNvSpPr/>
            <p:nvPr/>
          </p:nvSpPr>
          <p:spPr>
            <a:xfrm>
              <a:off x="4169884" y="1684095"/>
              <a:ext cx="1734320" cy="8854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7202F5EB-9239-DA42-91FD-D9396A0F6D67}"/>
                </a:ext>
              </a:extLst>
            </p:cNvPr>
            <p:cNvSpPr txBox="1"/>
            <p:nvPr/>
          </p:nvSpPr>
          <p:spPr>
            <a:xfrm>
              <a:off x="4253316" y="1714307"/>
              <a:ext cx="1734320" cy="8854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200" kern="1200" dirty="0" err="1">
                  <a:latin typeface="Times New Roman" panose="02020603050405020304" pitchFamily="18" charset="0"/>
                  <a:cs typeface="Times New Roman" panose="02020603050405020304" pitchFamily="18" charset="0"/>
                </a:rPr>
                <a:t>Montly</a:t>
              </a:r>
              <a:r>
                <a:rPr lang="fr-FR" sz="1200" kern="1200" dirty="0">
                  <a:latin typeface="Times New Roman" panose="02020603050405020304" pitchFamily="18" charset="0"/>
                  <a:cs typeface="Times New Roman" panose="02020603050405020304" pitchFamily="18" charset="0"/>
                </a:rPr>
                <a:t> </a:t>
              </a:r>
              <a:r>
                <a:rPr lang="fr-FR" sz="1200" kern="1200" dirty="0" err="1">
                  <a:latin typeface="Times New Roman" panose="02020603050405020304" pitchFamily="18" charset="0"/>
                  <a:cs typeface="Times New Roman" panose="02020603050405020304" pitchFamily="18" charset="0"/>
                </a:rPr>
                <a:t>returns</a:t>
              </a:r>
              <a:r>
                <a:rPr lang="fr-FR" sz="1200" kern="1200" dirty="0">
                  <a:latin typeface="Times New Roman" panose="02020603050405020304" pitchFamily="18" charset="0"/>
                  <a:cs typeface="Times New Roman" panose="02020603050405020304" pitchFamily="18" charset="0"/>
                </a:rPr>
                <a:t> </a:t>
              </a:r>
              <a:endParaRPr lang="en-US" sz="1200" kern="1200" dirty="0">
                <a:latin typeface="Times New Roman" panose="02020603050405020304" pitchFamily="18" charset="0"/>
                <a:cs typeface="Times New Roman" panose="02020603050405020304" pitchFamily="18" charset="0"/>
              </a:endParaRPr>
            </a:p>
            <a:p>
              <a:pPr marL="0" lvl="0" indent="0" algn="ctr" defTabSz="488950">
                <a:lnSpc>
                  <a:spcPct val="100000"/>
                </a:lnSpc>
                <a:spcBef>
                  <a:spcPct val="0"/>
                </a:spcBef>
                <a:spcAft>
                  <a:spcPct val="35000"/>
                </a:spcAft>
                <a:buNone/>
              </a:pPr>
              <a:r>
                <a:rPr lang="fr-FR" sz="1200" kern="1200" dirty="0">
                  <a:latin typeface="Times New Roman" panose="02020603050405020304" pitchFamily="18" charset="0"/>
                  <a:cs typeface="Times New Roman" panose="02020603050405020304" pitchFamily="18" charset="0"/>
                </a:rPr>
                <a:t>Ratio analysis</a:t>
              </a:r>
              <a:endParaRPr lang="en-US" sz="1200" kern="1200" dirty="0">
                <a:latin typeface="Times New Roman" panose="02020603050405020304" pitchFamily="18" charset="0"/>
                <a:cs typeface="Times New Roman" panose="02020603050405020304" pitchFamily="18" charset="0"/>
              </a:endParaRPr>
            </a:p>
            <a:p>
              <a:pPr marL="0" lvl="0" indent="0" algn="ctr" defTabSz="48895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Regression analysis</a:t>
              </a:r>
            </a:p>
          </p:txBody>
        </p:sp>
      </p:grpSp>
      <p:grpSp>
        <p:nvGrpSpPr>
          <p:cNvPr id="10" name="Group 9">
            <a:extLst>
              <a:ext uri="{FF2B5EF4-FFF2-40B4-BE49-F238E27FC236}">
                <a16:creationId xmlns:a16="http://schemas.microsoft.com/office/drawing/2014/main" id="{BEB09B47-BB05-664E-8FE5-0A800E64C893}"/>
              </a:ext>
            </a:extLst>
          </p:cNvPr>
          <p:cNvGrpSpPr/>
          <p:nvPr/>
        </p:nvGrpSpPr>
        <p:grpSpPr>
          <a:xfrm>
            <a:off x="3772408" y="4126820"/>
            <a:ext cx="4703614" cy="904697"/>
            <a:chOff x="1586186" y="1940315"/>
            <a:chExt cx="4703614" cy="904697"/>
          </a:xfrm>
        </p:grpSpPr>
        <p:sp>
          <p:nvSpPr>
            <p:cNvPr id="11" name="Rectangle 10">
              <a:extLst>
                <a:ext uri="{FF2B5EF4-FFF2-40B4-BE49-F238E27FC236}">
                  <a16:creationId xmlns:a16="http://schemas.microsoft.com/office/drawing/2014/main" id="{0E911C94-BCBD-474B-A9C4-9F943D7953FB}"/>
                </a:ext>
              </a:extLst>
            </p:cNvPr>
            <p:cNvSpPr/>
            <p:nvPr/>
          </p:nvSpPr>
          <p:spPr>
            <a:xfrm>
              <a:off x="4060335" y="1958507"/>
              <a:ext cx="2229465" cy="8865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691CAE87-EF24-BE4E-85D3-CFE4FBD73191}"/>
                </a:ext>
              </a:extLst>
            </p:cNvPr>
            <p:cNvSpPr txBox="1"/>
            <p:nvPr/>
          </p:nvSpPr>
          <p:spPr>
            <a:xfrm>
              <a:off x="1586186" y="1940315"/>
              <a:ext cx="2229465" cy="8865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Equity progression</a:t>
              </a:r>
            </a:p>
            <a:p>
              <a:pPr marL="0" lvl="0" indent="0" algn="ctr" defTabSz="48895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Weight portfolio </a:t>
              </a:r>
            </a:p>
            <a:p>
              <a:pPr marL="0" lvl="0" indent="0" algn="ctr" defTabSz="488950">
                <a:lnSpc>
                  <a:spcPct val="100000"/>
                </a:lnSpc>
                <a:spcBef>
                  <a:spcPct val="0"/>
                </a:spcBef>
                <a:spcAft>
                  <a:spcPct val="35000"/>
                </a:spcAft>
                <a:buNone/>
              </a:pPr>
              <a:r>
                <a:rPr lang="en-US" sz="1200" dirty="0">
                  <a:latin typeface="Times New Roman" panose="02020603050405020304" pitchFamily="18" charset="0"/>
                  <a:cs typeface="Times New Roman" panose="02020603050405020304" pitchFamily="18" charset="0"/>
                </a:rPr>
                <a:t>Position</a:t>
              </a:r>
              <a:endParaRPr lang="en-US" sz="1200" kern="1200" dirty="0">
                <a:latin typeface="Times New Roman" panose="02020603050405020304" pitchFamily="18" charset="0"/>
                <a:cs typeface="Times New Roman" panose="02020603050405020304" pitchFamily="18" charset="0"/>
              </a:endParaRPr>
            </a:p>
            <a:p>
              <a:pPr marL="0" lvl="0" indent="0" algn="ctr" defTabSz="488950">
                <a:lnSpc>
                  <a:spcPct val="100000"/>
                </a:lnSpc>
                <a:spcBef>
                  <a:spcPct val="0"/>
                </a:spcBef>
                <a:spcAft>
                  <a:spcPct val="35000"/>
                </a:spcAft>
                <a:buNone/>
              </a:pPr>
              <a:endParaRPr lang="en-US" sz="1200" kern="1200"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C6578CF6-2A9E-5D40-BE32-A4E8007EE2CB}"/>
              </a:ext>
            </a:extLst>
          </p:cNvPr>
          <p:cNvGrpSpPr/>
          <p:nvPr/>
        </p:nvGrpSpPr>
        <p:grpSpPr>
          <a:xfrm>
            <a:off x="8404884" y="3356592"/>
            <a:ext cx="1734320" cy="863715"/>
            <a:chOff x="9873723" y="1034216"/>
            <a:chExt cx="1947159" cy="1021670"/>
          </a:xfrm>
        </p:grpSpPr>
        <p:sp>
          <p:nvSpPr>
            <p:cNvPr id="14" name="Rectangle 13">
              <a:extLst>
                <a:ext uri="{FF2B5EF4-FFF2-40B4-BE49-F238E27FC236}">
                  <a16:creationId xmlns:a16="http://schemas.microsoft.com/office/drawing/2014/main" id="{C3519154-8938-CB47-B949-3E62C64AEE00}"/>
                </a:ext>
              </a:extLst>
            </p:cNvPr>
            <p:cNvSpPr/>
            <p:nvPr/>
          </p:nvSpPr>
          <p:spPr>
            <a:xfrm>
              <a:off x="9873723" y="1398720"/>
              <a:ext cx="1947159" cy="6571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CDAAC866-D9F6-8343-88E9-9FA90C4A6F0E}"/>
                </a:ext>
              </a:extLst>
            </p:cNvPr>
            <p:cNvSpPr txBox="1"/>
            <p:nvPr/>
          </p:nvSpPr>
          <p:spPr>
            <a:xfrm>
              <a:off x="10128922" y="1034216"/>
              <a:ext cx="1691960" cy="6571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kern="1200" dirty="0"/>
                <a:t>Keywords strategy </a:t>
              </a:r>
              <a:endParaRPr lang="en-US" sz="1400" kern="1200" dirty="0"/>
            </a:p>
          </p:txBody>
        </p:sp>
      </p:grpSp>
      <p:grpSp>
        <p:nvGrpSpPr>
          <p:cNvPr id="16" name="Group 15">
            <a:extLst>
              <a:ext uri="{FF2B5EF4-FFF2-40B4-BE49-F238E27FC236}">
                <a16:creationId xmlns:a16="http://schemas.microsoft.com/office/drawing/2014/main" id="{B57E4DF1-D1DC-2C47-B442-135232159CFF}"/>
              </a:ext>
            </a:extLst>
          </p:cNvPr>
          <p:cNvGrpSpPr/>
          <p:nvPr/>
        </p:nvGrpSpPr>
        <p:grpSpPr>
          <a:xfrm>
            <a:off x="8404884" y="4022587"/>
            <a:ext cx="2277692" cy="813112"/>
            <a:chOff x="9550892" y="1909801"/>
            <a:chExt cx="2277692" cy="813112"/>
          </a:xfrm>
        </p:grpSpPr>
        <p:sp>
          <p:nvSpPr>
            <p:cNvPr id="17" name="Rectangle 16">
              <a:extLst>
                <a:ext uri="{FF2B5EF4-FFF2-40B4-BE49-F238E27FC236}">
                  <a16:creationId xmlns:a16="http://schemas.microsoft.com/office/drawing/2014/main" id="{97DA01DA-931D-A249-8A6F-648224781404}"/>
                </a:ext>
              </a:extLst>
            </p:cNvPr>
            <p:cNvSpPr/>
            <p:nvPr/>
          </p:nvSpPr>
          <p:spPr>
            <a:xfrm>
              <a:off x="9881425" y="2088932"/>
              <a:ext cx="1947159" cy="6339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00CEAE59-43B9-5046-A508-347BDED1CE34}"/>
                </a:ext>
              </a:extLst>
            </p:cNvPr>
            <p:cNvSpPr txBox="1"/>
            <p:nvPr/>
          </p:nvSpPr>
          <p:spPr>
            <a:xfrm>
              <a:off x="9550892" y="1909801"/>
              <a:ext cx="2110828" cy="6339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lnSpc>
                  <a:spcPct val="150000"/>
                </a:lnSpc>
              </a:pPr>
              <a:r>
                <a:rPr lang="en-US" altLang="zh-CN" sz="1200" dirty="0">
                  <a:latin typeface="Times New Roman" panose="02020603050405020304" pitchFamily="18" charset="0"/>
                  <a:cs typeface="Times New Roman" panose="02020603050405020304" pitchFamily="18" charset="0"/>
                </a:rPr>
                <a:t>Method</a:t>
              </a:r>
            </a:p>
            <a:p>
              <a:pPr algn="ctr">
                <a:lnSpc>
                  <a:spcPct val="150000"/>
                </a:lnSpc>
              </a:pPr>
              <a:r>
                <a:rPr lang="en-US" altLang="zh-CN" sz="1200" dirty="0">
                  <a:latin typeface="Times New Roman" panose="02020603050405020304" pitchFamily="18" charset="0"/>
                  <a:cs typeface="Times New Roman" panose="02020603050405020304" pitchFamily="18" charset="0"/>
                </a:rPr>
                <a:t>Data analysis </a:t>
              </a:r>
            </a:p>
            <a:p>
              <a:pPr algn="ctr">
                <a:lnSpc>
                  <a:spcPct val="150000"/>
                </a:lnSpc>
              </a:pPr>
              <a:r>
                <a:rPr lang="en-US" altLang="zh-CN" sz="1200" dirty="0">
                  <a:latin typeface="Times New Roman" panose="02020603050405020304" pitchFamily="18" charset="0"/>
                  <a:cs typeface="Times New Roman" panose="02020603050405020304" pitchFamily="18" charset="0"/>
                </a:rPr>
                <a:t>Result</a:t>
              </a:r>
            </a:p>
            <a:p>
              <a:pPr algn="ctr">
                <a:lnSpc>
                  <a:spcPct val="150000"/>
                </a:lnSpc>
              </a:pPr>
              <a:endParaRPr lang="en-US" sz="1200" dirty="0">
                <a:latin typeface="Times New Roman" panose="02020603050405020304" pitchFamily="18" charset="0"/>
                <a:cs typeface="Times New Roman" panose="02020603050405020304" pitchFamily="18" charset="0"/>
              </a:endParaRPr>
            </a:p>
          </p:txBody>
        </p:sp>
      </p:grpSp>
      <p:pic>
        <p:nvPicPr>
          <p:cNvPr id="19" name="Graphic 18" descr="Key">
            <a:extLst>
              <a:ext uri="{FF2B5EF4-FFF2-40B4-BE49-F238E27FC236}">
                <a16:creationId xmlns:a16="http://schemas.microsoft.com/office/drawing/2014/main" id="{3C24A9C1-ADEA-944F-ACEA-333B0ED261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5034" y="2645321"/>
            <a:ext cx="621324" cy="621324"/>
          </a:xfrm>
          <a:prstGeom prst="rect">
            <a:avLst/>
          </a:prstGeom>
        </p:spPr>
      </p:pic>
    </p:spTree>
    <p:extLst>
      <p:ext uri="{BB962C8B-B14F-4D97-AF65-F5344CB8AC3E}">
        <p14:creationId xmlns:p14="http://schemas.microsoft.com/office/powerpoint/2010/main" val="44184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7F8E-51D6-B24D-AA0E-D2E0912A20BB}"/>
              </a:ext>
            </a:extLst>
          </p:cNvPr>
          <p:cNvSpPr>
            <a:spLocks noGrp="1"/>
          </p:cNvSpPr>
          <p:nvPr>
            <p:ph type="title"/>
          </p:nvPr>
        </p:nvSpPr>
        <p:spPr/>
        <p:txBody>
          <a:bodyPr/>
          <a:lstStyle/>
          <a:p>
            <a:r>
              <a:rPr lang="en-US" altLang="zh-CN" b="1" dirty="0"/>
              <a:t>data</a:t>
            </a:r>
            <a:endParaRPr lang="en-US" b="1" dirty="0"/>
          </a:p>
        </p:txBody>
      </p:sp>
      <p:sp>
        <p:nvSpPr>
          <p:cNvPr id="5" name="TextBox 4">
            <a:extLst>
              <a:ext uri="{FF2B5EF4-FFF2-40B4-BE49-F238E27FC236}">
                <a16:creationId xmlns:a16="http://schemas.microsoft.com/office/drawing/2014/main" id="{2A0992FF-1EB6-6F4A-8D57-268EE35981E1}"/>
              </a:ext>
            </a:extLst>
          </p:cNvPr>
          <p:cNvSpPr txBox="1"/>
          <p:nvPr/>
        </p:nvSpPr>
        <p:spPr>
          <a:xfrm>
            <a:off x="1260764" y="2230582"/>
            <a:ext cx="9786647" cy="341632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pitchFamily="2" charset="0"/>
                <a:cs typeface="Times New Roman" panose="02020603050405020304" pitchFamily="18" charset="0"/>
              </a:rPr>
              <a:t>﻿Start</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from</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2011-01-01</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and</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End</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at</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2019-11-30</a:t>
            </a:r>
          </a:p>
          <a:p>
            <a:pPr marL="342900" indent="-342900">
              <a:buFont typeface="Arial" panose="020B0604020202020204" pitchFamily="34" charset="0"/>
              <a:buChar char="•"/>
            </a:pPr>
            <a:endParaRPr lang="en-US" altLang="zh-CN" sz="2400" dirty="0">
              <a:latin typeface="Times" pitchFamily="2"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pitchFamily="2" charset="0"/>
                <a:cs typeface="Times New Roman" panose="02020603050405020304" pitchFamily="18" charset="0"/>
              </a:rPr>
              <a:t>Come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up</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our</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strategy</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with</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data</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from</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2010-01-01</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to</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2014-12-31</a:t>
            </a:r>
          </a:p>
          <a:p>
            <a:pPr marL="342900" indent="-342900">
              <a:buFont typeface="Arial" panose="020B0604020202020204" pitchFamily="34" charset="0"/>
              <a:buChar char="•"/>
            </a:pPr>
            <a:r>
              <a:rPr lang="en-US" altLang="zh-CN" sz="2400" dirty="0">
                <a:latin typeface="Times" pitchFamily="2" charset="0"/>
                <a:cs typeface="Times New Roman" panose="02020603050405020304" pitchFamily="18" charset="0"/>
              </a:rPr>
              <a:t>(To</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determine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the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signal</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to</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change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the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weight</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of</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our</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portfolio,</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M)</a:t>
            </a:r>
          </a:p>
          <a:p>
            <a:pPr marL="342900" indent="-342900">
              <a:buFont typeface="Arial" panose="020B0604020202020204" pitchFamily="34" charset="0"/>
              <a:buChar char="•"/>
            </a:pPr>
            <a:endParaRPr lang="en-US" altLang="zh-CN" sz="2400" dirty="0">
              <a:latin typeface="Times" pitchFamily="2"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pitchFamily="2" charset="0"/>
                <a:cs typeface="Times New Roman" panose="02020603050405020304" pitchFamily="18" charset="0"/>
              </a:rPr>
              <a:t>Test</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our</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strategy</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with</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data</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from</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2015-01-01</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to</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2019-11-30</a:t>
            </a:r>
          </a:p>
          <a:p>
            <a:pPr marL="342900" indent="-342900">
              <a:buFont typeface="Arial" panose="020B0604020202020204" pitchFamily="34" charset="0"/>
              <a:buChar char="•"/>
            </a:pPr>
            <a:endParaRPr lang="en-US" altLang="zh-CN" sz="2400" dirty="0">
              <a:latin typeface="Times" pitchFamily="2"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pitchFamily="2" charset="0"/>
                <a:cs typeface="Times New Roman" panose="02020603050405020304" pitchFamily="18" charset="0"/>
              </a:rPr>
              <a:t>Get</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the</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data</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of</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return</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using</a:t>
            </a:r>
            <a:r>
              <a:rPr lang="zh-CN" altLang="en-US" sz="2400" dirty="0">
                <a:latin typeface="Times" pitchFamily="2" charset="0"/>
                <a:cs typeface="Times New Roman" panose="02020603050405020304" pitchFamily="18" charset="0"/>
              </a:rPr>
              <a:t> </a:t>
            </a:r>
            <a:r>
              <a:rPr lang="en-US" altLang="zh-CN" sz="2400" dirty="0">
                <a:latin typeface="Times" pitchFamily="2" charset="0"/>
                <a:cs typeface="Times New Roman" panose="02020603050405020304" pitchFamily="18" charset="0"/>
              </a:rPr>
              <a:t>BT.</a:t>
            </a:r>
          </a:p>
          <a:p>
            <a:endParaRPr lang="en-US" sz="2400" dirty="0">
              <a:latin typeface="Times" pitchFamily="2" charset="0"/>
              <a:cs typeface="Times New Roman" panose="02020603050405020304" pitchFamily="18" charset="0"/>
            </a:endParaRPr>
          </a:p>
        </p:txBody>
      </p:sp>
    </p:spTree>
    <p:extLst>
      <p:ext uri="{BB962C8B-B14F-4D97-AF65-F5344CB8AC3E}">
        <p14:creationId xmlns:p14="http://schemas.microsoft.com/office/powerpoint/2010/main" val="335628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7F8E-51D6-B24D-AA0E-D2E0912A20BB}"/>
              </a:ext>
            </a:extLst>
          </p:cNvPr>
          <p:cNvSpPr>
            <a:spLocks noGrp="1"/>
          </p:cNvSpPr>
          <p:nvPr>
            <p:ph type="title"/>
          </p:nvPr>
        </p:nvSpPr>
        <p:spPr/>
        <p:txBody>
          <a:bodyPr/>
          <a:lstStyle/>
          <a:p>
            <a:r>
              <a:rPr lang="en-US" altLang="zh-CN" b="1" dirty="0"/>
              <a:t>Method</a:t>
            </a:r>
            <a:endParaRPr lang="en-US" b="1" dirty="0"/>
          </a:p>
        </p:txBody>
      </p:sp>
      <p:sp>
        <p:nvSpPr>
          <p:cNvPr id="5" name="TextBox 4">
            <a:extLst>
              <a:ext uri="{FF2B5EF4-FFF2-40B4-BE49-F238E27FC236}">
                <a16:creationId xmlns:a16="http://schemas.microsoft.com/office/drawing/2014/main" id="{2A0992FF-1EB6-6F4A-8D57-268EE35981E1}"/>
              </a:ext>
            </a:extLst>
          </p:cNvPr>
          <p:cNvSpPr txBox="1"/>
          <p:nvPr/>
        </p:nvSpPr>
        <p:spPr>
          <a:xfrm>
            <a:off x="1260764" y="2230582"/>
            <a:ext cx="9786647"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﻿Using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loop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signal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change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weight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portfolio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which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gives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between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2010-01-01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2014-12-31.</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test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strategy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from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2015-01-01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2019-11-30</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outcomes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portfolio.</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Compare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outcome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other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strategies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how</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performance.</a:t>
            </a:r>
          </a:p>
        </p:txBody>
      </p:sp>
    </p:spTree>
    <p:extLst>
      <p:ext uri="{BB962C8B-B14F-4D97-AF65-F5344CB8AC3E}">
        <p14:creationId xmlns:p14="http://schemas.microsoft.com/office/powerpoint/2010/main" val="225463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29D809-8A20-E84F-8828-B5C75F34010B}"/>
              </a:ext>
            </a:extLst>
          </p:cNvPr>
          <p:cNvSpPr>
            <a:spLocks noGrp="1"/>
          </p:cNvSpPr>
          <p:nvPr>
            <p:ph idx="1"/>
          </p:nvPr>
        </p:nvSpPr>
        <p:spPr>
          <a:xfrm>
            <a:off x="1117350" y="900363"/>
            <a:ext cx="10264524" cy="5225716"/>
          </a:xfrm>
        </p:spPr>
        <p:txBody>
          <a:bodyPr>
            <a:noAutofit/>
          </a:bodyPr>
          <a:lstStyle/>
          <a:p>
            <a:pPr marL="0" indent="0">
              <a:buNone/>
            </a:pPr>
            <a:endParaRPr lang="en-US" altLang="zh-CN" sz="1800" b="1" dirty="0">
              <a:latin typeface="Times New Roman" panose="02020603050405020304" pitchFamily="18" charset="0"/>
              <a:cs typeface="Times New Roman" panose="02020603050405020304" pitchFamily="18" charset="0"/>
            </a:endParaRPr>
          </a:p>
          <a:p>
            <a:r>
              <a:rPr lang="en-US" altLang="zh-CN" sz="1800" b="1" dirty="0">
                <a:latin typeface="Times New Roman" panose="02020603050405020304" pitchFamily="18" charset="0"/>
                <a:cs typeface="Times New Roman" panose="02020603050405020304" pitchFamily="18" charset="0"/>
              </a:rPr>
              <a:t>k</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0</a:t>
            </a:r>
          </a:p>
          <a:p>
            <a:r>
              <a:rPr lang="en-US" altLang="zh-CN" sz="1800" b="1" dirty="0">
                <a:latin typeface="Times New Roman" panose="02020603050405020304" pitchFamily="18" charset="0"/>
                <a:cs typeface="Times New Roman" panose="02020603050405020304" pitchFamily="18" charset="0"/>
              </a:rPr>
              <a:t>J=0</a:t>
            </a:r>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﻿for </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in range(1,58):</a:t>
            </a:r>
          </a:p>
          <a:p>
            <a:r>
              <a:rPr lang="en-US" sz="1800" b="1" dirty="0">
                <a:latin typeface="Times New Roman" panose="02020603050405020304" pitchFamily="18" charset="0"/>
                <a:cs typeface="Times New Roman" panose="02020603050405020304" pitchFamily="18" charset="0"/>
              </a:rPr>
              <a:t>    if </a:t>
            </a:r>
            <a:r>
              <a:rPr lang="en-US" sz="1800" b="1" dirty="0" err="1">
                <a:latin typeface="Times New Roman" panose="02020603050405020304" pitchFamily="18" charset="0"/>
                <a:cs typeface="Times New Roman" panose="02020603050405020304" pitchFamily="18" charset="0"/>
              </a:rPr>
              <a:t>data_keywords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'][j] - </a:t>
            </a:r>
            <a:r>
              <a:rPr lang="en-US" sz="1800" b="1" dirty="0" err="1">
                <a:latin typeface="Times New Roman" panose="02020603050405020304" pitchFamily="18" charset="0"/>
                <a:cs typeface="Times New Roman" panose="02020603050405020304" pitchFamily="18" charset="0"/>
              </a:rPr>
              <a:t>data_keywords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'][k] &gt; m:</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0.01+target_weights['</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'][i-1]</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1-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a:t>
            </a:r>
          </a:p>
          <a:p>
            <a:r>
              <a:rPr lang="en-US" sz="1800" b="1" dirty="0">
                <a:latin typeface="Times New Roman" panose="02020603050405020304" pitchFamily="18" charset="0"/>
                <a:cs typeface="Times New Roman" panose="02020603050405020304" pitchFamily="18" charset="0"/>
              </a:rPr>
              <a:t>    if </a:t>
            </a:r>
            <a:r>
              <a:rPr lang="en-US" sz="1800" b="1" dirty="0" err="1">
                <a:latin typeface="Times New Roman" panose="02020603050405020304" pitchFamily="18" charset="0"/>
                <a:cs typeface="Times New Roman" panose="02020603050405020304" pitchFamily="18" charset="0"/>
              </a:rPr>
              <a:t>data_keywords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'][j] - </a:t>
            </a:r>
            <a:r>
              <a:rPr lang="en-US" sz="1800" b="1" dirty="0" err="1">
                <a:latin typeface="Times New Roman" panose="02020603050405020304" pitchFamily="18" charset="0"/>
                <a:cs typeface="Times New Roman" panose="02020603050405020304" pitchFamily="18" charset="0"/>
              </a:rPr>
              <a:t>data_keywords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'][k] &lt; -m:</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-0.01+target_weights['</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'][i-1]</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1-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a:t>
            </a:r>
          </a:p>
          <a:p>
            <a:r>
              <a:rPr lang="en-US" sz="1800" b="1" dirty="0">
                <a:latin typeface="Times New Roman" panose="02020603050405020304" pitchFamily="18" charset="0"/>
                <a:cs typeface="Times New Roman" panose="02020603050405020304" pitchFamily="18" charset="0"/>
              </a:rPr>
              <a:t>    else:</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sbux</a:t>
            </a:r>
            <a:r>
              <a:rPr lang="en-US" sz="1800" b="1" dirty="0">
                <a:latin typeface="Times New Roman" panose="02020603050405020304" pitchFamily="18" charset="0"/>
                <a:cs typeface="Times New Roman" panose="02020603050405020304" pitchFamily="18" charset="0"/>
              </a:rPr>
              <a:t>'][i-1]</a:t>
            </a:r>
          </a:p>
          <a:p>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target_weights</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atvi</a:t>
            </a:r>
            <a:r>
              <a:rPr lang="en-US" sz="1800" b="1" dirty="0">
                <a:latin typeface="Times New Roman" panose="02020603050405020304" pitchFamily="18" charset="0"/>
                <a:cs typeface="Times New Roman" panose="02020603050405020304" pitchFamily="18" charset="0"/>
              </a:rPr>
              <a:t>'][i-1]</a:t>
            </a:r>
          </a:p>
          <a:p>
            <a:r>
              <a:rPr lang="en-US" sz="1800" b="1" dirty="0">
                <a:latin typeface="Times New Roman" panose="02020603050405020304" pitchFamily="18" charset="0"/>
                <a:cs typeface="Times New Roman" panose="02020603050405020304" pitchFamily="18" charset="0"/>
              </a:rPr>
              <a:t>    k=k+1</a:t>
            </a:r>
          </a:p>
          <a:p>
            <a:r>
              <a:rPr lang="en-US" sz="1800" b="1" dirty="0">
                <a:latin typeface="Times New Roman" panose="02020603050405020304" pitchFamily="18" charset="0"/>
                <a:cs typeface="Times New Roman" panose="02020603050405020304" pitchFamily="18" charset="0"/>
              </a:rPr>
              <a:t>    j=j+1</a:t>
            </a:r>
          </a:p>
          <a:p>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115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t="20795" b="17392"/>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609601"/>
            <a:ext cx="8676222" cy="1033462"/>
          </a:xfrm>
        </p:spPr>
        <p:txBody>
          <a:bodyPr>
            <a:normAutofit/>
          </a:bodyPr>
          <a:lstStyle/>
          <a:p>
            <a:r>
              <a:rPr lang="en-US" altLang="zh-CN" dirty="0"/>
              <a:t>result</a:t>
            </a:r>
            <a:r>
              <a:rPr lang="zh-CN" altLang="en-US" dirty="0"/>
              <a:t> </a:t>
            </a:r>
            <a:r>
              <a:rPr lang="en-US" altLang="zh-CN" dirty="0"/>
              <a:t>of</a:t>
            </a:r>
            <a:r>
              <a:rPr lang="zh-CN" altLang="en-US" dirty="0"/>
              <a:t> </a:t>
            </a:r>
            <a:r>
              <a:rPr lang="en-US" altLang="zh-CN" dirty="0"/>
              <a:t>keywords</a:t>
            </a:r>
            <a:endParaRPr lang="en-US" b="1" dirty="0"/>
          </a:p>
        </p:txBody>
      </p:sp>
      <p:graphicFrame>
        <p:nvGraphicFramePr>
          <p:cNvPr id="3" name="Table 3">
            <a:extLst>
              <a:ext uri="{FF2B5EF4-FFF2-40B4-BE49-F238E27FC236}">
                <a16:creationId xmlns:a16="http://schemas.microsoft.com/office/drawing/2014/main" id="{5E137A52-7171-46C2-8BB9-50955DA91EA4}"/>
              </a:ext>
            </a:extLst>
          </p:cNvPr>
          <p:cNvGraphicFramePr>
            <a:graphicFrameLocks noGrp="1"/>
          </p:cNvGraphicFramePr>
          <p:nvPr/>
        </p:nvGraphicFramePr>
        <p:xfrm>
          <a:off x="344874" y="2058510"/>
          <a:ext cx="11502252" cy="4016216"/>
        </p:xfrm>
        <a:graphic>
          <a:graphicData uri="http://schemas.openxmlformats.org/drawingml/2006/table">
            <a:tbl>
              <a:tblPr firstRow="1" bandRow="1">
                <a:tableStyleId>{5C22544A-7EE6-4342-B048-85BDC9FD1C3A}</a:tableStyleId>
              </a:tblPr>
              <a:tblGrid>
                <a:gridCol w="2939820">
                  <a:extLst>
                    <a:ext uri="{9D8B030D-6E8A-4147-A177-3AD203B41FA5}">
                      <a16:colId xmlns:a16="http://schemas.microsoft.com/office/drawing/2014/main" val="1377946471"/>
                    </a:ext>
                  </a:extLst>
                </a:gridCol>
                <a:gridCol w="1519555">
                  <a:extLst>
                    <a:ext uri="{9D8B030D-6E8A-4147-A177-3AD203B41FA5}">
                      <a16:colId xmlns:a16="http://schemas.microsoft.com/office/drawing/2014/main" val="382778093"/>
                    </a:ext>
                  </a:extLst>
                </a:gridCol>
                <a:gridCol w="1300712">
                  <a:extLst>
                    <a:ext uri="{9D8B030D-6E8A-4147-A177-3AD203B41FA5}">
                      <a16:colId xmlns:a16="http://schemas.microsoft.com/office/drawing/2014/main" val="1498711128"/>
                    </a:ext>
                  </a:extLst>
                </a:gridCol>
                <a:gridCol w="1078639">
                  <a:extLst>
                    <a:ext uri="{9D8B030D-6E8A-4147-A177-3AD203B41FA5}">
                      <a16:colId xmlns:a16="http://schemas.microsoft.com/office/drawing/2014/main" val="2163883157"/>
                    </a:ext>
                  </a:extLst>
                </a:gridCol>
                <a:gridCol w="1209841">
                  <a:extLst>
                    <a:ext uri="{9D8B030D-6E8A-4147-A177-3AD203B41FA5}">
                      <a16:colId xmlns:a16="http://schemas.microsoft.com/office/drawing/2014/main" val="3601492230"/>
                    </a:ext>
                  </a:extLst>
                </a:gridCol>
                <a:gridCol w="1496291">
                  <a:extLst>
                    <a:ext uri="{9D8B030D-6E8A-4147-A177-3AD203B41FA5}">
                      <a16:colId xmlns:a16="http://schemas.microsoft.com/office/drawing/2014/main" val="4155134276"/>
                    </a:ext>
                  </a:extLst>
                </a:gridCol>
                <a:gridCol w="1957394">
                  <a:extLst>
                    <a:ext uri="{9D8B030D-6E8A-4147-A177-3AD203B41FA5}">
                      <a16:colId xmlns:a16="http://schemas.microsoft.com/office/drawing/2014/main" val="403487419"/>
                    </a:ext>
                  </a:extLst>
                </a:gridCol>
              </a:tblGrid>
              <a:tr h="602985">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Total Return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Daily Sharpe Ratio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Daily </a:t>
                      </a:r>
                      <a:r>
                        <a:rPr lang="fr-FR" dirty="0" err="1">
                          <a:solidFill>
                            <a:schemeClr val="tx1"/>
                          </a:solidFill>
                        </a:rPr>
                        <a:t>Sortino</a:t>
                      </a:r>
                      <a:r>
                        <a:rPr lang="fr-FR" dirty="0">
                          <a:solidFill>
                            <a:schemeClr val="tx1"/>
                          </a:solidFill>
                        </a:rPr>
                        <a:t>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CAGR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Max </a:t>
                      </a:r>
                      <a:r>
                        <a:rPr lang="fr-FR" dirty="0" err="1">
                          <a:solidFill>
                            <a:schemeClr val="tx1"/>
                          </a:solidFill>
                        </a:rPr>
                        <a:t>Drawdown</a:t>
                      </a:r>
                      <a:r>
                        <a:rPr lang="fr-FR" dirty="0">
                          <a:solidFill>
                            <a:schemeClr val="tx1"/>
                          </a:solidFill>
                        </a:rPr>
                        <a:t>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Calmar ratio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557509"/>
                  </a:ext>
                </a:extLst>
              </a:tr>
              <a:tr h="752265">
                <a:tc>
                  <a:txBody>
                    <a:bodyPr/>
                    <a:lstStyle/>
                    <a:p>
                      <a:pPr algn="ctr"/>
                      <a:r>
                        <a:rPr lang="en-US" altLang="zh-CN" b="1" dirty="0">
                          <a:solidFill>
                            <a:schemeClr val="tx1"/>
                          </a:solidFill>
                        </a:rPr>
                        <a:t>No</a:t>
                      </a:r>
                      <a:r>
                        <a:rPr lang="zh-CN" altLang="en-US" b="1" dirty="0">
                          <a:solidFill>
                            <a:schemeClr val="tx1"/>
                          </a:solidFill>
                        </a:rPr>
                        <a:t> </a:t>
                      </a:r>
                      <a:r>
                        <a:rPr lang="en-US" altLang="zh-CN" b="1" dirty="0">
                          <a:solidFill>
                            <a:schemeClr val="tx1"/>
                          </a:solidFill>
                        </a:rPr>
                        <a:t>Strategy</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﻿162.78%</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 5.90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﻿14.04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﻿22.13%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-17.57%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﻿1.26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2036620"/>
                  </a:ext>
                </a:extLst>
              </a:tr>
              <a:tr h="602985">
                <a:tc>
                  <a:txBody>
                    <a:bodyPr/>
                    <a:lstStyle/>
                    <a:p>
                      <a:pPr algn="ctr"/>
                      <a:r>
                        <a:rPr lang="en-US" altLang="zh-CN" b="1" dirty="0">
                          <a:solidFill>
                            <a:schemeClr val="tx1"/>
                          </a:solidFill>
                        </a:rPr>
                        <a:t>Optimized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169.09</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5.44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11.42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22.73</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a:t>
                      </a:r>
                      <a:r>
                        <a:rPr lang="en-US" altLang="zh-CN" dirty="0">
                          <a:solidFill>
                            <a:schemeClr val="tx1"/>
                          </a:solidFill>
                        </a:rPr>
                        <a:t>25.41</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0.89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965804"/>
                  </a:ext>
                </a:extLst>
              </a:tr>
              <a:tr h="832166">
                <a:tc>
                  <a:txBody>
                    <a:bodyPr/>
                    <a:lstStyle/>
                    <a:p>
                      <a:pPr algn="ctr"/>
                      <a:r>
                        <a:rPr lang="en-US" altLang="zh-CN" b="1" dirty="0">
                          <a:solidFill>
                            <a:schemeClr val="tx1"/>
                          </a:solidFill>
                        </a:rPr>
                        <a:t>Keywords</a:t>
                      </a:r>
                    </a:p>
                    <a:p>
                      <a:pPr algn="ctr"/>
                      <a:r>
                        <a:rPr lang="en-US" altLang="zh-CN" b="1" dirty="0">
                          <a:solidFill>
                            <a:schemeClr val="tx1"/>
                          </a:solidFill>
                        </a:rPr>
                        <a:t>(m=0.05)</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155.11</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4.62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8.24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21.78</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a:t>
                      </a:r>
                      <a:r>
                        <a:rPr lang="en-US" altLang="zh-CN" dirty="0">
                          <a:solidFill>
                            <a:schemeClr val="tx1"/>
                          </a:solidFill>
                        </a:rPr>
                        <a:t>36.67</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0.59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0232045"/>
                  </a:ext>
                </a:extLst>
              </a:tr>
              <a:tr h="602985">
                <a:tc>
                  <a:txBody>
                    <a:bodyPr/>
                    <a:lstStyle/>
                    <a:p>
                      <a:pPr algn="ctr"/>
                      <a:r>
                        <a:rPr lang="en-US" altLang="zh-CN" b="1" dirty="0">
                          <a:solidFill>
                            <a:schemeClr val="tx1"/>
                          </a:solidFill>
                        </a:rPr>
                        <a:t>Keywords</a:t>
                      </a:r>
                    </a:p>
                    <a:p>
                      <a:pPr algn="ctr"/>
                      <a:r>
                        <a:rPr lang="en-US" altLang="zh-CN" b="1" dirty="0">
                          <a:solidFill>
                            <a:schemeClr val="tx1"/>
                          </a:solidFill>
                        </a:rPr>
                        <a:t>(m=0.77)</a:t>
                      </a:r>
                      <a:endParaRPr lang="en-US" b="1" dirty="0">
                        <a:solidFill>
                          <a:schemeClr val="tx1"/>
                        </a:solidFill>
                      </a:endParaRPr>
                    </a:p>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171.11</a:t>
                      </a:r>
                      <a:r>
                        <a:rPr lang="fr-FR" dirty="0">
                          <a:solidFill>
                            <a:schemeClr val="tx1"/>
                          </a:solidFill>
                        </a:rPr>
                        <a: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5.48</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11.37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23.35%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-26.10%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0.89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099739"/>
                  </a:ext>
                </a:extLst>
              </a:tr>
            </a:tbl>
          </a:graphicData>
        </a:graphic>
      </p:graphicFrame>
    </p:spTree>
    <p:extLst>
      <p:ext uri="{BB962C8B-B14F-4D97-AF65-F5344CB8AC3E}">
        <p14:creationId xmlns:p14="http://schemas.microsoft.com/office/powerpoint/2010/main" val="38141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A50-2CEF-0A4F-910C-78BCFDE9A5DE}"/>
              </a:ext>
            </a:extLst>
          </p:cNvPr>
          <p:cNvSpPr>
            <a:spLocks noGrp="1"/>
          </p:cNvSpPr>
          <p:nvPr>
            <p:ph type="title"/>
          </p:nvPr>
        </p:nvSpPr>
        <p:spPr/>
        <p:txBody>
          <a:bodyPr/>
          <a:lstStyle/>
          <a:p>
            <a:r>
              <a:rPr lang="en-US" altLang="zh-CN" dirty="0"/>
              <a:t>Result:</a:t>
            </a:r>
            <a:r>
              <a:rPr lang="zh-CN" altLang="en-US" dirty="0"/>
              <a:t> </a:t>
            </a:r>
            <a:r>
              <a:rPr lang="en-US" altLang="zh-CN" dirty="0"/>
              <a:t>weight</a:t>
            </a:r>
            <a:r>
              <a:rPr lang="zh-CN" altLang="en-US" dirty="0"/>
              <a:t> </a:t>
            </a:r>
            <a:r>
              <a:rPr lang="en-US" altLang="zh-CN" dirty="0"/>
              <a:t>when</a:t>
            </a:r>
            <a:r>
              <a:rPr lang="zh-CN" altLang="en-US" dirty="0"/>
              <a:t> </a:t>
            </a:r>
            <a:r>
              <a:rPr lang="en-US" altLang="zh-CN" dirty="0"/>
              <a:t>m=0.05</a:t>
            </a:r>
            <a:endParaRPr lang="en-US" dirty="0"/>
          </a:p>
        </p:txBody>
      </p:sp>
      <p:pic>
        <p:nvPicPr>
          <p:cNvPr id="7" name="Content Placeholder 6" descr="A close up of a map&#10;&#10;Description automatically generated">
            <a:extLst>
              <a:ext uri="{FF2B5EF4-FFF2-40B4-BE49-F238E27FC236}">
                <a16:creationId xmlns:a16="http://schemas.microsoft.com/office/drawing/2014/main" id="{507113A2-CA24-C948-987A-0276A6F36DA0}"/>
              </a:ext>
            </a:extLst>
          </p:cNvPr>
          <p:cNvPicPr>
            <a:picLocks noGrp="1" noChangeAspect="1"/>
          </p:cNvPicPr>
          <p:nvPr>
            <p:ph idx="1"/>
          </p:nvPr>
        </p:nvPicPr>
        <p:blipFill>
          <a:blip r:embed="rId2"/>
          <a:stretch>
            <a:fillRect/>
          </a:stretch>
        </p:blipFill>
        <p:spPr>
          <a:xfrm>
            <a:off x="1466361" y="2667000"/>
            <a:ext cx="9256104" cy="3124200"/>
          </a:xfrm>
        </p:spPr>
      </p:pic>
    </p:spTree>
    <p:extLst>
      <p:ext uri="{BB962C8B-B14F-4D97-AF65-F5344CB8AC3E}">
        <p14:creationId xmlns:p14="http://schemas.microsoft.com/office/powerpoint/2010/main" val="146464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A50-2CEF-0A4F-910C-78BCFDE9A5DE}"/>
              </a:ext>
            </a:extLst>
          </p:cNvPr>
          <p:cNvSpPr>
            <a:spLocks noGrp="1"/>
          </p:cNvSpPr>
          <p:nvPr>
            <p:ph type="title"/>
          </p:nvPr>
        </p:nvSpPr>
        <p:spPr/>
        <p:txBody>
          <a:bodyPr/>
          <a:lstStyle/>
          <a:p>
            <a:r>
              <a:rPr lang="en-US" altLang="zh-CN" dirty="0"/>
              <a:t>Result:</a:t>
            </a:r>
            <a:r>
              <a:rPr lang="zh-CN" altLang="en-US" dirty="0"/>
              <a:t> </a:t>
            </a:r>
            <a:r>
              <a:rPr lang="en-US" altLang="zh-CN" dirty="0"/>
              <a:t>weight</a:t>
            </a:r>
            <a:r>
              <a:rPr lang="zh-CN" altLang="en-US" dirty="0"/>
              <a:t> </a:t>
            </a:r>
            <a:r>
              <a:rPr lang="en-US" altLang="zh-CN" dirty="0"/>
              <a:t>when</a:t>
            </a:r>
            <a:r>
              <a:rPr lang="zh-CN" altLang="en-US" dirty="0"/>
              <a:t> </a:t>
            </a:r>
            <a:r>
              <a:rPr lang="en-US" altLang="zh-CN" dirty="0"/>
              <a:t>m=0.77</a:t>
            </a:r>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CA04EF73-87D9-2949-9B20-C7486B43E188}"/>
              </a:ext>
            </a:extLst>
          </p:cNvPr>
          <p:cNvPicPr>
            <a:picLocks noGrp="1" noChangeAspect="1"/>
          </p:cNvPicPr>
          <p:nvPr>
            <p:ph idx="1"/>
          </p:nvPr>
        </p:nvPicPr>
        <p:blipFill>
          <a:blip r:embed="rId2"/>
          <a:stretch>
            <a:fillRect/>
          </a:stretch>
        </p:blipFill>
        <p:spPr>
          <a:xfrm>
            <a:off x="1466361" y="2667000"/>
            <a:ext cx="9256104" cy="3124200"/>
          </a:xfrm>
        </p:spPr>
      </p:pic>
    </p:spTree>
    <p:extLst>
      <p:ext uri="{BB962C8B-B14F-4D97-AF65-F5344CB8AC3E}">
        <p14:creationId xmlns:p14="http://schemas.microsoft.com/office/powerpoint/2010/main" val="94867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A50-2CEF-0A4F-910C-78BCFDE9A5DE}"/>
              </a:ext>
            </a:extLst>
          </p:cNvPr>
          <p:cNvSpPr>
            <a:spLocks noGrp="1"/>
          </p:cNvSpPr>
          <p:nvPr>
            <p:ph type="title"/>
          </p:nvPr>
        </p:nvSpPr>
        <p:spPr/>
        <p:txBody>
          <a:bodyPr/>
          <a:lstStyle/>
          <a:p>
            <a:r>
              <a:rPr lang="en-US" altLang="zh-CN" b="1" dirty="0"/>
              <a:t>Result:</a:t>
            </a:r>
            <a:r>
              <a:rPr lang="zh-CN" altLang="en-US" b="1" dirty="0"/>
              <a:t> </a:t>
            </a:r>
            <a:r>
              <a:rPr lang="en-US" altLang="zh-CN" b="1" dirty="0"/>
              <a:t>Target</a:t>
            </a:r>
            <a:r>
              <a:rPr lang="zh-CN" altLang="en-US" b="1" dirty="0"/>
              <a:t> </a:t>
            </a:r>
            <a:r>
              <a:rPr lang="en-US" altLang="zh-CN" b="1" dirty="0"/>
              <a:t>weight</a:t>
            </a:r>
            <a:endParaRPr lang="en-US" b="1" dirty="0"/>
          </a:p>
        </p:txBody>
      </p:sp>
      <p:pic>
        <p:nvPicPr>
          <p:cNvPr id="6" name="Content Placeholder 5" descr="A screenshot of a cell phone&#10;&#10;Description automatically generated">
            <a:extLst>
              <a:ext uri="{FF2B5EF4-FFF2-40B4-BE49-F238E27FC236}">
                <a16:creationId xmlns:a16="http://schemas.microsoft.com/office/drawing/2014/main" id="{EB9C7C15-06E8-B043-BC00-2D90720EFC10}"/>
              </a:ext>
            </a:extLst>
          </p:cNvPr>
          <p:cNvPicPr>
            <a:picLocks noGrp="1" noChangeAspect="1"/>
          </p:cNvPicPr>
          <p:nvPr>
            <p:ph idx="1"/>
          </p:nvPr>
        </p:nvPicPr>
        <p:blipFill>
          <a:blip r:embed="rId2"/>
          <a:stretch>
            <a:fillRect/>
          </a:stretch>
        </p:blipFill>
        <p:spPr>
          <a:xfrm>
            <a:off x="6716042" y="213314"/>
            <a:ext cx="4773162" cy="6431372"/>
          </a:xfrm>
        </p:spPr>
      </p:pic>
      <p:sp>
        <p:nvSpPr>
          <p:cNvPr id="8" name="TextBox 7">
            <a:extLst>
              <a:ext uri="{FF2B5EF4-FFF2-40B4-BE49-F238E27FC236}">
                <a16:creationId xmlns:a16="http://schemas.microsoft.com/office/drawing/2014/main" id="{679BDBBA-CA98-BF41-9306-130CF903A2E4}"/>
              </a:ext>
            </a:extLst>
          </p:cNvPr>
          <p:cNvSpPr txBox="1"/>
          <p:nvPr/>
        </p:nvSpPr>
        <p:spPr>
          <a:xfrm>
            <a:off x="1243013" y="2800350"/>
            <a:ext cx="3643312" cy="2800767"/>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Only</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changed</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one</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time</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during</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the</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last</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5</a:t>
            </a:r>
            <a:r>
              <a:rPr lang="zh-CN" altLang="en-US" sz="4400" dirty="0">
                <a:latin typeface="Times New Roman" panose="02020603050405020304" pitchFamily="18" charset="0"/>
                <a:cs typeface="Times New Roman" panose="02020603050405020304" pitchFamily="18" charset="0"/>
              </a:rPr>
              <a:t> </a:t>
            </a:r>
            <a:r>
              <a:rPr lang="en-US" altLang="zh-CN" sz="4400" dirty="0">
                <a:latin typeface="Times New Roman" panose="02020603050405020304" pitchFamily="18" charset="0"/>
                <a:cs typeface="Times New Roman" panose="02020603050405020304" pitchFamily="18" charset="0"/>
              </a:rPr>
              <a:t>years!</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63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A50-2CEF-0A4F-910C-78BCFDE9A5DE}"/>
              </a:ext>
            </a:extLst>
          </p:cNvPr>
          <p:cNvSpPr>
            <a:spLocks noGrp="1"/>
          </p:cNvSpPr>
          <p:nvPr>
            <p:ph type="title"/>
          </p:nvPr>
        </p:nvSpPr>
        <p:spPr/>
        <p:txBody>
          <a:bodyPr/>
          <a:lstStyle/>
          <a:p>
            <a:r>
              <a:rPr lang="en-US" altLang="zh-CN" dirty="0"/>
              <a:t>Result:</a:t>
            </a:r>
            <a:r>
              <a:rPr lang="zh-CN" altLang="en-US" dirty="0"/>
              <a:t> </a:t>
            </a:r>
            <a:r>
              <a:rPr lang="en-US" altLang="zh-CN" dirty="0"/>
              <a:t>Equity</a:t>
            </a:r>
            <a:r>
              <a:rPr lang="zh-CN" altLang="en-US" dirty="0"/>
              <a:t> </a:t>
            </a:r>
            <a:r>
              <a:rPr lang="en-US" altLang="zh-CN" dirty="0"/>
              <a:t>progression</a:t>
            </a:r>
            <a:endParaRPr lang="en-US" dirty="0"/>
          </a:p>
        </p:txBody>
      </p:sp>
      <p:pic>
        <p:nvPicPr>
          <p:cNvPr id="7" name="Content Placeholder 6" descr="A close up of a map&#10;&#10;Description automatically generated">
            <a:extLst>
              <a:ext uri="{FF2B5EF4-FFF2-40B4-BE49-F238E27FC236}">
                <a16:creationId xmlns:a16="http://schemas.microsoft.com/office/drawing/2014/main" id="{5F70A73E-E160-4940-9212-8816FCC5CF27}"/>
              </a:ext>
            </a:extLst>
          </p:cNvPr>
          <p:cNvPicPr>
            <a:picLocks noGrp="1" noChangeAspect="1"/>
          </p:cNvPicPr>
          <p:nvPr>
            <p:ph idx="1"/>
          </p:nvPr>
        </p:nvPicPr>
        <p:blipFill>
          <a:blip r:embed="rId2"/>
          <a:stretch>
            <a:fillRect/>
          </a:stretch>
        </p:blipFill>
        <p:spPr>
          <a:xfrm>
            <a:off x="1689391" y="2667000"/>
            <a:ext cx="8810043" cy="3124200"/>
          </a:xfrm>
        </p:spPr>
      </p:pic>
    </p:spTree>
    <p:extLst>
      <p:ext uri="{BB962C8B-B14F-4D97-AF65-F5344CB8AC3E}">
        <p14:creationId xmlns:p14="http://schemas.microsoft.com/office/powerpoint/2010/main" val="26032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7F8E-51D6-B24D-AA0E-D2E0912A20BB}"/>
              </a:ext>
            </a:extLst>
          </p:cNvPr>
          <p:cNvSpPr>
            <a:spLocks noGrp="1"/>
          </p:cNvSpPr>
          <p:nvPr>
            <p:ph type="title"/>
          </p:nvPr>
        </p:nvSpPr>
        <p:spPr/>
        <p:txBody>
          <a:bodyPr/>
          <a:lstStyle/>
          <a:p>
            <a:r>
              <a:rPr lang="en-US" altLang="zh-CN" b="1" dirty="0"/>
              <a:t>Analysis</a:t>
            </a:r>
            <a:endParaRPr lang="en-US" b="1" dirty="0"/>
          </a:p>
        </p:txBody>
      </p:sp>
      <p:sp>
        <p:nvSpPr>
          <p:cNvPr id="5" name="TextBox 4">
            <a:extLst>
              <a:ext uri="{FF2B5EF4-FFF2-40B4-BE49-F238E27FC236}">
                <a16:creationId xmlns:a16="http://schemas.microsoft.com/office/drawing/2014/main" id="{2A0992FF-1EB6-6F4A-8D57-268EE35981E1}"/>
              </a:ext>
            </a:extLst>
          </p:cNvPr>
          <p:cNvSpPr txBox="1"/>
          <p:nvPr/>
        </p:nvSpPr>
        <p:spPr>
          <a:xfrm>
            <a:off x="1260764" y="2230582"/>
            <a:ext cx="9786647" cy="452431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﻿Keywords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somehow</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gives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better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portfolio.</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But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does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look</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super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good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because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target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weights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only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changed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one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time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during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last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years.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This value may be meaningful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portfolio, so more testing may be needed.</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May be useful for our current portfolio, but for other portfolios we will have a separate M, which may not be useful</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358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t="25535" b="24402"/>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609601"/>
            <a:ext cx="8676222" cy="3200400"/>
          </a:xfrm>
        </p:spPr>
        <p:txBody>
          <a:bodyPr>
            <a:normAutofit/>
          </a:bodyPr>
          <a:lstStyle/>
          <a:p>
            <a:r>
              <a:rPr lang="en-US" altLang="zh-CN" b="1" dirty="0"/>
              <a:t>Conclusion</a:t>
            </a:r>
            <a:br>
              <a:rPr lang="en-US" altLang="zh-CN" b="1" dirty="0"/>
            </a:br>
            <a:r>
              <a:rPr lang="en-US" altLang="zh-CN" sz="3600" b="1" dirty="0"/>
              <a:t>of</a:t>
            </a:r>
            <a:br>
              <a:rPr lang="en-US" altLang="zh-CN" sz="3600" b="1" dirty="0"/>
            </a:br>
            <a:r>
              <a:rPr lang="zh-CN" altLang="en-US" sz="3600" b="1" dirty="0"/>
              <a:t> </a:t>
            </a:r>
            <a:r>
              <a:rPr lang="en-US" altLang="zh-CN" b="1" dirty="0"/>
              <a:t>keywords</a:t>
            </a:r>
            <a:endParaRPr lang="en-US" b="1"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51012" y="4672012"/>
            <a:ext cx="8676222" cy="1119187"/>
          </a:xfrm>
        </p:spPr>
        <p:txBody>
          <a:bodyPr>
            <a:normAutofit/>
          </a:bodyPr>
          <a:lstStyle/>
          <a:p>
            <a:r>
              <a:rPr lang="en-US" altLang="zh-CN" sz="2400" dirty="0">
                <a:latin typeface="Times New Roman" panose="02020603050405020304" pitchFamily="18" charset="0"/>
                <a:cs typeface="Times New Roman" panose="02020603050405020304" pitchFamily="18" charset="0"/>
              </a:rPr>
              <a:t>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cool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But it is worthy of reference</a:t>
            </a:r>
          </a:p>
          <a:p>
            <a:r>
              <a:rPr lang="en-US" altLang="zh-CN" sz="2400" dirty="0">
                <a:latin typeface="Times New Roman" panose="02020603050405020304" pitchFamily="18" charset="0"/>
                <a:cs typeface="Times New Roman" panose="02020603050405020304" pitchFamily="18" charset="0"/>
              </a:rPr>
              <a:t>it has certain reference value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79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t="20795" b="17392"/>
          <a:stretch/>
        </p:blipFill>
        <p:spPr>
          <a:xfrm>
            <a:off x="20" y="-11713"/>
            <a:ext cx="12191980" cy="6857990"/>
          </a:xfrm>
          <a:prstGeom prst="rect">
            <a:avLst/>
          </a:prstGeom>
        </p:spPr>
      </p:pic>
      <p:sp>
        <p:nvSpPr>
          <p:cNvPr id="6" name="Title 1">
            <a:extLst>
              <a:ext uri="{FF2B5EF4-FFF2-40B4-BE49-F238E27FC236}">
                <a16:creationId xmlns:a16="http://schemas.microsoft.com/office/drawing/2014/main" id="{D3C6A3EC-4F20-4979-9E9D-EAB50852A30D}"/>
              </a:ext>
            </a:extLst>
          </p:cNvPr>
          <p:cNvSpPr txBox="1">
            <a:spLocks/>
          </p:cNvSpPr>
          <p:nvPr/>
        </p:nvSpPr>
        <p:spPr>
          <a:xfrm>
            <a:off x="357051" y="4110446"/>
            <a:ext cx="11347269" cy="107133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20000"/>
              </a:lnSpc>
            </a:pPr>
            <a:r>
              <a:rPr lang="en-US" sz="1400" dirty="0"/>
              <a:t>how can we use </a:t>
            </a:r>
            <a:r>
              <a:rPr lang="en-US" sz="1400" b="1" dirty="0"/>
              <a:t>specific keywords</a:t>
            </a:r>
            <a:r>
              <a:rPr lang="en-US" sz="1400" dirty="0"/>
              <a:t> on google to change </a:t>
            </a:r>
            <a:r>
              <a:rPr lang="en-US" sz="1400" b="1" dirty="0"/>
              <a:t>the weight of the stocks in our portfolio?</a:t>
            </a:r>
            <a:r>
              <a:rPr lang="en-US" sz="1400" dirty="0"/>
              <a:t> </a:t>
            </a:r>
          </a:p>
        </p:txBody>
      </p:sp>
      <p:pic>
        <p:nvPicPr>
          <p:cNvPr id="8" name="Graphic 7" descr="Research">
            <a:extLst>
              <a:ext uri="{FF2B5EF4-FFF2-40B4-BE49-F238E27FC236}">
                <a16:creationId xmlns:a16="http://schemas.microsoft.com/office/drawing/2014/main" id="{388EB34B-1310-4DEC-908A-BBADFFAD58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27" y="1085560"/>
            <a:ext cx="2149772" cy="2149772"/>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reflection blurRad="6350" stA="50000" endA="300" endPos="90000" dir="5400000" sy="-100000" algn="bl" rotWithShape="0"/>
          </a:effectLst>
        </p:spPr>
      </p:pic>
    </p:spTree>
    <p:extLst>
      <p:ext uri="{BB962C8B-B14F-4D97-AF65-F5344CB8AC3E}">
        <p14:creationId xmlns:p14="http://schemas.microsoft.com/office/powerpoint/2010/main" val="381623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6B60-E5CF-4177-AD44-2227B47B692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second strategy: weather case </a:t>
            </a:r>
          </a:p>
        </p:txBody>
      </p:sp>
      <p:pic>
        <p:nvPicPr>
          <p:cNvPr id="11" name="Picture 10" descr="A picture containing man, food, dog, water&#10;&#10;Description automatically generated">
            <a:extLst>
              <a:ext uri="{FF2B5EF4-FFF2-40B4-BE49-F238E27FC236}">
                <a16:creationId xmlns:a16="http://schemas.microsoft.com/office/drawing/2014/main" id="{E34CF1AA-BA30-984F-8D8D-7BCEEF74E7A0}"/>
              </a:ext>
            </a:extLst>
          </p:cNvPr>
          <p:cNvPicPr>
            <a:picLocks noChangeAspect="1"/>
          </p:cNvPicPr>
          <p:nvPr/>
        </p:nvPicPr>
        <p:blipFill rotWithShape="1">
          <a:blip r:embed="rId2"/>
          <a:srcRect t="10052" r="-2" b="1091"/>
          <a:stretch/>
        </p:blipFill>
        <p:spPr>
          <a:xfrm>
            <a:off x="20" y="10"/>
            <a:ext cx="7574515" cy="4273816"/>
          </a:xfrm>
          <a:prstGeom prst="rect">
            <a:avLst/>
          </a:prstGeom>
        </p:spPr>
      </p:pic>
      <p:pic>
        <p:nvPicPr>
          <p:cNvPr id="9" name="Content Placeholder 8" descr="A picture containing object, clock&#10;&#10;Description automatically generated">
            <a:extLst>
              <a:ext uri="{FF2B5EF4-FFF2-40B4-BE49-F238E27FC236}">
                <a16:creationId xmlns:a16="http://schemas.microsoft.com/office/drawing/2014/main" id="{50F94A10-E4C8-A34F-A9D6-3F3F34490631}"/>
              </a:ext>
            </a:extLst>
          </p:cNvPr>
          <p:cNvPicPr>
            <a:picLocks noGrp="1" noChangeAspect="1"/>
          </p:cNvPicPr>
          <p:nvPr>
            <p:ph idx="1"/>
          </p:nvPr>
        </p:nvPicPr>
        <p:blipFill rotWithShape="1">
          <a:blip r:embed="rId3"/>
          <a:srcRect t="3586" r="3" b="3"/>
          <a:stretch/>
        </p:blipFill>
        <p:spPr>
          <a:xfrm>
            <a:off x="7574535" y="10"/>
            <a:ext cx="4617465" cy="4273816"/>
          </a:xfrm>
          <a:prstGeom prst="rect">
            <a:avLst/>
          </a:prstGeom>
        </p:spPr>
      </p:pic>
    </p:spTree>
    <p:extLst>
      <p:ext uri="{BB962C8B-B14F-4D97-AF65-F5344CB8AC3E}">
        <p14:creationId xmlns:p14="http://schemas.microsoft.com/office/powerpoint/2010/main" val="245069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6B60-E5CF-4177-AD44-2227B47B692F}"/>
              </a:ext>
            </a:extLst>
          </p:cNvPr>
          <p:cNvSpPr>
            <a:spLocks noGrp="1"/>
          </p:cNvSpPr>
          <p:nvPr>
            <p:ph type="title"/>
          </p:nvPr>
        </p:nvSpPr>
        <p:spPr>
          <a:xfrm>
            <a:off x="0" y="0"/>
            <a:ext cx="7731889" cy="1225511"/>
          </a:xfrm>
        </p:spPr>
        <p:txBody>
          <a:bodyPr/>
          <a:lstStyle/>
          <a:p>
            <a:r>
              <a:rPr lang="fr-FR" dirty="0"/>
              <a:t>second strategy: </a:t>
            </a:r>
            <a:r>
              <a:rPr lang="fr-FR" dirty="0" err="1"/>
              <a:t>weather</a:t>
            </a:r>
            <a:r>
              <a:rPr lang="fr-FR" dirty="0"/>
              <a:t> case </a:t>
            </a:r>
            <a:endParaRPr lang="en-US" dirty="0"/>
          </a:p>
        </p:txBody>
      </p:sp>
      <p:pic>
        <p:nvPicPr>
          <p:cNvPr id="5" name="Content Placeholder 4" descr="A picture containing blue, sitting, red, sign&#10;&#10;Description automatically generated">
            <a:extLst>
              <a:ext uri="{FF2B5EF4-FFF2-40B4-BE49-F238E27FC236}">
                <a16:creationId xmlns:a16="http://schemas.microsoft.com/office/drawing/2014/main" id="{BD7F7DA7-E301-2A47-84B4-49F7F8B51DBC}"/>
              </a:ext>
            </a:extLst>
          </p:cNvPr>
          <p:cNvPicPr>
            <a:picLocks noGrp="1" noChangeAspect="1"/>
          </p:cNvPicPr>
          <p:nvPr>
            <p:ph idx="1"/>
          </p:nvPr>
        </p:nvPicPr>
        <p:blipFill>
          <a:blip r:embed="rId2"/>
          <a:stretch>
            <a:fillRect/>
          </a:stretch>
        </p:blipFill>
        <p:spPr>
          <a:xfrm>
            <a:off x="6667500" y="1657350"/>
            <a:ext cx="5524500" cy="2657475"/>
          </a:xfrm>
        </p:spPr>
      </p:pic>
      <p:graphicFrame>
        <p:nvGraphicFramePr>
          <p:cNvPr id="8" name="Diagram 7">
            <a:extLst>
              <a:ext uri="{FF2B5EF4-FFF2-40B4-BE49-F238E27FC236}">
                <a16:creationId xmlns:a16="http://schemas.microsoft.com/office/drawing/2014/main" id="{F03F44AA-5A90-FC4D-AA96-8569CD7DF570}"/>
              </a:ext>
            </a:extLst>
          </p:cNvPr>
          <p:cNvGraphicFramePr/>
          <p:nvPr/>
        </p:nvGraphicFramePr>
        <p:xfrm>
          <a:off x="474564" y="1225511"/>
          <a:ext cx="5810489" cy="53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97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A4CE-9498-8140-923F-2514965B3BAF}"/>
              </a:ext>
            </a:extLst>
          </p:cNvPr>
          <p:cNvSpPr>
            <a:spLocks noGrp="1"/>
          </p:cNvSpPr>
          <p:nvPr>
            <p:ph type="ctrTitle"/>
          </p:nvPr>
        </p:nvSpPr>
        <p:spPr>
          <a:xfrm>
            <a:off x="1751012" y="4363271"/>
            <a:ext cx="8676222" cy="1066801"/>
          </a:xfrm>
        </p:spPr>
        <p:txBody>
          <a:bodyPr>
            <a:normAutofit/>
          </a:bodyPr>
          <a:lstStyle/>
          <a:p>
            <a:r>
              <a:rPr lang="en-US"/>
              <a:t>Assumptions Tests</a:t>
            </a:r>
          </a:p>
        </p:txBody>
      </p:sp>
      <p:pic>
        <p:nvPicPr>
          <p:cNvPr id="5" name="Picture 4" descr="A screenshot of a cell phone&#10;&#10;Description automatically generated">
            <a:extLst>
              <a:ext uri="{FF2B5EF4-FFF2-40B4-BE49-F238E27FC236}">
                <a16:creationId xmlns:a16="http://schemas.microsoft.com/office/drawing/2014/main" id="{319B4DAD-BE1B-A74A-AF5E-996BBD9B04C8}"/>
              </a:ext>
            </a:extLst>
          </p:cNvPr>
          <p:cNvPicPr>
            <a:picLocks noChangeAspect="1"/>
          </p:cNvPicPr>
          <p:nvPr/>
        </p:nvPicPr>
        <p:blipFill rotWithShape="1">
          <a:blip r:embed="rId3"/>
          <a:srcRect t="16154" r="-1" b="19196"/>
          <a:stretch/>
        </p:blipFill>
        <p:spPr>
          <a:xfrm>
            <a:off x="20" y="10"/>
            <a:ext cx="12191980" cy="4273816"/>
          </a:xfrm>
          <a:prstGeom prst="rect">
            <a:avLst/>
          </a:prstGeom>
        </p:spPr>
      </p:pic>
    </p:spTree>
    <p:extLst>
      <p:ext uri="{BB962C8B-B14F-4D97-AF65-F5344CB8AC3E}">
        <p14:creationId xmlns:p14="http://schemas.microsoft.com/office/powerpoint/2010/main" val="230227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28C6AC-9F75-D24C-AA5D-87C65E327C1A}"/>
              </a:ext>
            </a:extLst>
          </p:cNvPr>
          <p:cNvSpPr>
            <a:spLocks noGrp="1"/>
          </p:cNvSpPr>
          <p:nvPr>
            <p:ph type="title"/>
          </p:nvPr>
        </p:nvSpPr>
        <p:spPr>
          <a:xfrm>
            <a:off x="6409267" y="609600"/>
            <a:ext cx="5782733" cy="362407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BACKTESTING RESULTS</a:t>
            </a:r>
          </a:p>
        </p:txBody>
      </p:sp>
      <p:pic>
        <p:nvPicPr>
          <p:cNvPr id="7" name="Content Placeholder 6" descr="A close up of a map&#10;&#10;Description automatically generated">
            <a:extLst>
              <a:ext uri="{FF2B5EF4-FFF2-40B4-BE49-F238E27FC236}">
                <a16:creationId xmlns:a16="http://schemas.microsoft.com/office/drawing/2014/main" id="{65181C46-C178-6241-B621-717B88FBA2C3}"/>
              </a:ext>
            </a:extLst>
          </p:cNvPr>
          <p:cNvPicPr>
            <a:picLocks noChangeAspect="1"/>
          </p:cNvPicPr>
          <p:nvPr/>
        </p:nvPicPr>
        <p:blipFill>
          <a:blip r:embed="rId3"/>
          <a:stretch>
            <a:fillRect/>
          </a:stretch>
        </p:blipFill>
        <p:spPr>
          <a:xfrm>
            <a:off x="257590" y="199292"/>
            <a:ext cx="6546298" cy="2307568"/>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5" name="Content Placeholder 4" descr="A close up of a piece of paper&#10;&#10;Description automatically generated">
            <a:extLst>
              <a:ext uri="{FF2B5EF4-FFF2-40B4-BE49-F238E27FC236}">
                <a16:creationId xmlns:a16="http://schemas.microsoft.com/office/drawing/2014/main" id="{6C3289EE-2090-2E40-B0B3-6D8275D784AC}"/>
              </a:ext>
            </a:extLst>
          </p:cNvPr>
          <p:cNvPicPr>
            <a:picLocks noChangeAspect="1"/>
          </p:cNvPicPr>
          <p:nvPr/>
        </p:nvPicPr>
        <p:blipFill>
          <a:blip r:embed="rId4"/>
          <a:stretch>
            <a:fillRect/>
          </a:stretch>
        </p:blipFill>
        <p:spPr>
          <a:xfrm>
            <a:off x="217210" y="4233671"/>
            <a:ext cx="6688605" cy="2307568"/>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2093717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3213C9F-F1B6-4980-95B6-4F07946C5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D904B842-B574-0346-B24B-0677C12486BD}"/>
              </a:ext>
            </a:extLst>
          </p:cNvPr>
          <p:cNvPicPr>
            <a:picLocks noChangeAspect="1"/>
          </p:cNvPicPr>
          <p:nvPr/>
        </p:nvPicPr>
        <p:blipFill>
          <a:blip r:embed="rId3"/>
          <a:stretch>
            <a:fillRect/>
          </a:stretch>
        </p:blipFill>
        <p:spPr>
          <a:xfrm>
            <a:off x="804334" y="1060314"/>
            <a:ext cx="4948242" cy="4745955"/>
          </a:xfrm>
          <a:prstGeom prst="rect">
            <a:avLst/>
          </a:prstGeom>
        </p:spPr>
      </p:pic>
      <p:sp>
        <p:nvSpPr>
          <p:cNvPr id="32" name="Rectangle 31">
            <a:extLst>
              <a:ext uri="{FF2B5EF4-FFF2-40B4-BE49-F238E27FC236}">
                <a16:creationId xmlns:a16="http://schemas.microsoft.com/office/drawing/2014/main" id="{2AA28026-5AE8-4702-8944-83B64C486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5"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6" descr="A close up of a map&#10;&#10;Description automatically generated">
            <a:extLst>
              <a:ext uri="{FF2B5EF4-FFF2-40B4-BE49-F238E27FC236}">
                <a16:creationId xmlns:a16="http://schemas.microsoft.com/office/drawing/2014/main" id="{155CAEA0-CA70-B446-8A2B-A408205FA100}"/>
              </a:ext>
            </a:extLst>
          </p:cNvPr>
          <p:cNvPicPr>
            <a:picLocks noChangeAspect="1"/>
          </p:cNvPicPr>
          <p:nvPr/>
        </p:nvPicPr>
        <p:blipFill>
          <a:blip r:embed="rId4"/>
          <a:stretch>
            <a:fillRect/>
          </a:stretch>
        </p:blipFill>
        <p:spPr>
          <a:xfrm>
            <a:off x="6417732" y="2561165"/>
            <a:ext cx="4948242" cy="1744254"/>
          </a:xfrm>
          <a:prstGeom prst="rect">
            <a:avLst/>
          </a:prstGeom>
        </p:spPr>
      </p:pic>
    </p:spTree>
    <p:extLst>
      <p:ext uri="{BB962C8B-B14F-4D97-AF65-F5344CB8AC3E}">
        <p14:creationId xmlns:p14="http://schemas.microsoft.com/office/powerpoint/2010/main" val="517572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7DA2-23EF-4C7D-B9CE-93B86BD8DEF6}"/>
              </a:ext>
            </a:extLst>
          </p:cNvPr>
          <p:cNvSpPr>
            <a:spLocks noGrp="1"/>
          </p:cNvSpPr>
          <p:nvPr>
            <p:ph type="title"/>
          </p:nvPr>
        </p:nvSpPr>
        <p:spPr>
          <a:xfrm>
            <a:off x="988630" y="4363271"/>
            <a:ext cx="10200986"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THE VOLFEFE InDEX</a:t>
            </a:r>
          </a:p>
        </p:txBody>
      </p:sp>
      <p:sp>
        <p:nvSpPr>
          <p:cNvPr id="20" name="Rectangle 19">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8BCE8D26-07FA-D646-A0CE-B276EB941E7D}"/>
              </a:ext>
            </a:extLst>
          </p:cNvPr>
          <p:cNvPicPr>
            <a:picLocks noChangeAspect="1"/>
          </p:cNvPicPr>
          <p:nvPr/>
        </p:nvPicPr>
        <p:blipFill>
          <a:blip r:embed="rId3"/>
          <a:stretch>
            <a:fillRect/>
          </a:stretch>
        </p:blipFill>
        <p:spPr>
          <a:xfrm>
            <a:off x="640080" y="855922"/>
            <a:ext cx="5213604" cy="272410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3743751-B7FE-2145-9A03-C9A2E152171A}"/>
              </a:ext>
            </a:extLst>
          </p:cNvPr>
          <p:cNvPicPr>
            <a:picLocks noChangeAspect="1"/>
          </p:cNvPicPr>
          <p:nvPr/>
        </p:nvPicPr>
        <p:blipFill>
          <a:blip r:embed="rId4"/>
          <a:stretch>
            <a:fillRect/>
          </a:stretch>
        </p:blipFill>
        <p:spPr>
          <a:xfrm>
            <a:off x="6338317" y="1126297"/>
            <a:ext cx="5213603" cy="2176679"/>
          </a:xfrm>
          <a:prstGeom prst="rect">
            <a:avLst/>
          </a:prstGeom>
        </p:spPr>
      </p:pic>
    </p:spTree>
    <p:extLst>
      <p:ext uri="{BB962C8B-B14F-4D97-AF65-F5344CB8AC3E}">
        <p14:creationId xmlns:p14="http://schemas.microsoft.com/office/powerpoint/2010/main" val="132249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8C6D-BCAC-46B1-8855-384DE3B49E78}"/>
              </a:ext>
            </a:extLst>
          </p:cNvPr>
          <p:cNvSpPr>
            <a:spLocks noGrp="1"/>
          </p:cNvSpPr>
          <p:nvPr>
            <p:ph type="title"/>
          </p:nvPr>
        </p:nvSpPr>
        <p:spPr>
          <a:xfrm>
            <a:off x="1141413" y="609600"/>
            <a:ext cx="9905998" cy="1468582"/>
          </a:xfrm>
        </p:spPr>
        <p:txBody>
          <a:bodyPr>
            <a:normAutofit/>
          </a:bodyPr>
          <a:lstStyle/>
          <a:p>
            <a:r>
              <a:rPr lang="fr-FR"/>
              <a:t>TAKEAWAYS</a:t>
            </a:r>
            <a:endParaRPr lang="en-US" dirty="0"/>
          </a:p>
        </p:txBody>
      </p:sp>
      <p:graphicFrame>
        <p:nvGraphicFramePr>
          <p:cNvPr id="5" name="Content Placeholder 2">
            <a:extLst>
              <a:ext uri="{FF2B5EF4-FFF2-40B4-BE49-F238E27FC236}">
                <a16:creationId xmlns:a16="http://schemas.microsoft.com/office/drawing/2014/main" id="{22F34DC3-1F25-4691-9329-388A50617EBC}"/>
              </a:ext>
            </a:extLst>
          </p:cNvPr>
          <p:cNvGraphicFramePr>
            <a:graphicFrameLocks noGrp="1"/>
          </p:cNvGraphicFramePr>
          <p:nvPr>
            <p:ph idx="1"/>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815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4" cstate="print">
            <a:alphaModFix amt="15000"/>
            <a:extLst>
              <a:ext uri="{28A0092B-C50C-407E-A947-70E740481C1C}">
                <a14:useLocalDpi xmlns:a14="http://schemas.microsoft.com/office/drawing/2010/main"/>
              </a:ext>
            </a:extLst>
          </a:blip>
          <a:srcRect t="40917" b="20974"/>
          <a:stretch/>
        </p:blipFill>
        <p:spPr>
          <a:xfrm>
            <a:off x="20" y="10"/>
            <a:ext cx="12191980" cy="6857990"/>
          </a:xfrm>
          <a:prstGeom prst="rect">
            <a:avLst/>
          </a:prstGeom>
        </p:spPr>
      </p:pic>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Tree>
    <p:extLst>
      <p:ext uri="{BB962C8B-B14F-4D97-AF65-F5344CB8AC3E}">
        <p14:creationId xmlns:p14="http://schemas.microsoft.com/office/powerpoint/2010/main" val="267384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70C4213-F060-8140-B167-12F641F146DA}"/>
              </a:ext>
            </a:extLst>
          </p:cNvPr>
          <p:cNvGraphicFramePr/>
          <p:nvPr>
            <p:extLst>
              <p:ext uri="{D42A27DB-BD31-4B8C-83A1-F6EECF244321}">
                <p14:modId xmlns:p14="http://schemas.microsoft.com/office/powerpoint/2010/main" val="3569697574"/>
              </p:ext>
            </p:extLst>
          </p:nvPr>
        </p:nvGraphicFramePr>
        <p:xfrm>
          <a:off x="2957513" y="0"/>
          <a:ext cx="10063161"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Open folder">
            <a:extLst>
              <a:ext uri="{FF2B5EF4-FFF2-40B4-BE49-F238E27FC236}">
                <a16:creationId xmlns:a16="http://schemas.microsoft.com/office/drawing/2014/main" id="{1CD9BBFE-DDB7-4F4B-978B-34EE42B23E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4926" y="2728912"/>
            <a:ext cx="1466850" cy="1400175"/>
          </a:xfrm>
          <a:prstGeom prst="rect">
            <a:avLst/>
          </a:prstGeom>
        </p:spPr>
      </p:pic>
      <p:sp>
        <p:nvSpPr>
          <p:cNvPr id="8" name="TextBox 7">
            <a:extLst>
              <a:ext uri="{FF2B5EF4-FFF2-40B4-BE49-F238E27FC236}">
                <a16:creationId xmlns:a16="http://schemas.microsoft.com/office/drawing/2014/main" id="{EF92B696-9C34-F341-BC5A-8EDD2819694E}"/>
              </a:ext>
            </a:extLst>
          </p:cNvPr>
          <p:cNvSpPr txBox="1"/>
          <p:nvPr/>
        </p:nvSpPr>
        <p:spPr>
          <a:xfrm>
            <a:off x="105509" y="3167389"/>
            <a:ext cx="4220306" cy="523220"/>
          </a:xfrm>
          <a:prstGeom prst="rect">
            <a:avLst/>
          </a:prstGeom>
          <a:noFill/>
        </p:spPr>
        <p:txBody>
          <a:bodyPr wrap="square" rtlCol="0">
            <a:spAutoFit/>
          </a:bodyPr>
          <a:lstStyle/>
          <a:p>
            <a:r>
              <a:rPr lang="en-US" sz="2800" dirty="0"/>
              <a:t>The ‘’Trends’’ Portfolio</a:t>
            </a:r>
          </a:p>
        </p:txBody>
      </p:sp>
    </p:spTree>
    <p:extLst>
      <p:ext uri="{BB962C8B-B14F-4D97-AF65-F5344CB8AC3E}">
        <p14:creationId xmlns:p14="http://schemas.microsoft.com/office/powerpoint/2010/main" val="24341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26E2-0163-41CB-8B6B-207DDD6263C2}"/>
              </a:ext>
            </a:extLst>
          </p:cNvPr>
          <p:cNvSpPr>
            <a:spLocks noGrp="1"/>
          </p:cNvSpPr>
          <p:nvPr>
            <p:ph type="title"/>
          </p:nvPr>
        </p:nvSpPr>
        <p:spPr>
          <a:xfrm>
            <a:off x="-77341" y="2528813"/>
            <a:ext cx="3114655" cy="469290"/>
          </a:xfrm>
        </p:spPr>
        <p:txBody>
          <a:bodyPr>
            <a:normAutofit/>
          </a:bodyPr>
          <a:lstStyle/>
          <a:p>
            <a:r>
              <a:rPr lang="fr-FR" sz="2000" cap="none" dirty="0" err="1"/>
              <a:t>Research</a:t>
            </a:r>
            <a:r>
              <a:rPr lang="fr-FR" sz="2000" cap="none" dirty="0"/>
              <a:t> by </a:t>
            </a:r>
            <a:r>
              <a:rPr lang="fr-FR" sz="2000" cap="none" dirty="0" err="1"/>
              <a:t>regions</a:t>
            </a:r>
            <a:r>
              <a:rPr lang="fr-FR" sz="2000" cap="none" dirty="0"/>
              <a:t> </a:t>
            </a:r>
            <a:endParaRPr lang="en-US" sz="2000" cap="none" dirty="0"/>
          </a:p>
        </p:txBody>
      </p:sp>
      <p:pic>
        <p:nvPicPr>
          <p:cNvPr id="6" name="Content Placeholder 5" descr="A picture containing text, map&#10;&#10;Description automatically generated">
            <a:extLst>
              <a:ext uri="{FF2B5EF4-FFF2-40B4-BE49-F238E27FC236}">
                <a16:creationId xmlns:a16="http://schemas.microsoft.com/office/drawing/2014/main" id="{C185C2AA-8E21-4223-8D1B-A33AA9FF0852}"/>
              </a:ext>
            </a:extLst>
          </p:cNvPr>
          <p:cNvPicPr>
            <a:picLocks noGrp="1" noChangeAspect="1"/>
          </p:cNvPicPr>
          <p:nvPr>
            <p:ph idx="1"/>
          </p:nvPr>
        </p:nvPicPr>
        <p:blipFill>
          <a:blip r:embed="rId2"/>
          <a:stretch>
            <a:fillRect/>
          </a:stretch>
        </p:blipFill>
        <p:spPr>
          <a:xfrm>
            <a:off x="62789" y="85929"/>
            <a:ext cx="4324865" cy="2569847"/>
          </a:xfrm>
        </p:spPr>
      </p:pic>
      <p:pic>
        <p:nvPicPr>
          <p:cNvPr id="4" name="Picture 3" descr="A picture containing drawing&#10;&#10;Description automatically generated">
            <a:extLst>
              <a:ext uri="{FF2B5EF4-FFF2-40B4-BE49-F238E27FC236}">
                <a16:creationId xmlns:a16="http://schemas.microsoft.com/office/drawing/2014/main" id="{BC50C924-AA42-4F83-8DCB-80B400B7A970}"/>
              </a:ext>
            </a:extLst>
          </p:cNvPr>
          <p:cNvPicPr>
            <a:picLocks noChangeAspect="1"/>
          </p:cNvPicPr>
          <p:nvPr/>
        </p:nvPicPr>
        <p:blipFill>
          <a:blip r:embed="rId3"/>
          <a:stretch>
            <a:fillRect/>
          </a:stretch>
        </p:blipFill>
        <p:spPr>
          <a:xfrm>
            <a:off x="4387654" y="2806176"/>
            <a:ext cx="3681824" cy="124564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C3F0AA1-1AC0-4D0D-A07B-7323026A8EC7}"/>
              </a:ext>
            </a:extLst>
          </p:cNvPr>
          <p:cNvPicPr>
            <a:picLocks noChangeAspect="1"/>
          </p:cNvPicPr>
          <p:nvPr/>
        </p:nvPicPr>
        <p:blipFill>
          <a:blip r:embed="rId4"/>
          <a:stretch>
            <a:fillRect/>
          </a:stretch>
        </p:blipFill>
        <p:spPr>
          <a:xfrm>
            <a:off x="6137986" y="73659"/>
            <a:ext cx="5991225" cy="2214563"/>
          </a:xfrm>
          <a:prstGeom prst="rect">
            <a:avLst/>
          </a:prstGeom>
        </p:spPr>
      </p:pic>
      <p:sp>
        <p:nvSpPr>
          <p:cNvPr id="9" name="Rectangle 8">
            <a:extLst>
              <a:ext uri="{FF2B5EF4-FFF2-40B4-BE49-F238E27FC236}">
                <a16:creationId xmlns:a16="http://schemas.microsoft.com/office/drawing/2014/main" id="{D7310645-25E5-49BE-B9AB-68B66D4421C1}"/>
              </a:ext>
            </a:extLst>
          </p:cNvPr>
          <p:cNvSpPr/>
          <p:nvPr/>
        </p:nvSpPr>
        <p:spPr>
          <a:xfrm>
            <a:off x="9033917" y="2335493"/>
            <a:ext cx="3262432" cy="369332"/>
          </a:xfrm>
          <a:prstGeom prst="rect">
            <a:avLst/>
          </a:prstGeom>
        </p:spPr>
        <p:txBody>
          <a:bodyPr wrap="none">
            <a:spAutoFit/>
          </a:bodyPr>
          <a:lstStyle/>
          <a:p>
            <a:r>
              <a:rPr lang="fr-FR" dirty="0" err="1"/>
              <a:t>Research</a:t>
            </a:r>
            <a:r>
              <a:rPr lang="fr-FR" dirty="0"/>
              <a:t> </a:t>
            </a:r>
            <a:r>
              <a:rPr lang="fr-FR" dirty="0" err="1"/>
              <a:t>interest</a:t>
            </a:r>
            <a:r>
              <a:rPr lang="fr-FR" dirty="0"/>
              <a:t> </a:t>
            </a:r>
            <a:r>
              <a:rPr lang="fr-FR" dirty="0" err="1"/>
              <a:t>evolution</a:t>
            </a:r>
            <a:r>
              <a:rPr lang="fr-FR" dirty="0"/>
              <a:t> </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AC918BEB-51F5-49F0-9D28-FA3BF5C96F29}"/>
              </a:ext>
            </a:extLst>
          </p:cNvPr>
          <p:cNvPicPr>
            <a:picLocks noChangeAspect="1"/>
          </p:cNvPicPr>
          <p:nvPr/>
        </p:nvPicPr>
        <p:blipFill>
          <a:blip r:embed="rId5"/>
          <a:stretch>
            <a:fillRect/>
          </a:stretch>
        </p:blipFill>
        <p:spPr>
          <a:xfrm>
            <a:off x="45217" y="4399551"/>
            <a:ext cx="4670167" cy="2407339"/>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9734B3B-58FF-4D5A-B58F-D513BA77B054}"/>
              </a:ext>
            </a:extLst>
          </p:cNvPr>
          <p:cNvPicPr>
            <a:picLocks noChangeAspect="1"/>
          </p:cNvPicPr>
          <p:nvPr/>
        </p:nvPicPr>
        <p:blipFill>
          <a:blip r:embed="rId6"/>
          <a:stretch>
            <a:fillRect/>
          </a:stretch>
        </p:blipFill>
        <p:spPr>
          <a:xfrm>
            <a:off x="7618974" y="4491611"/>
            <a:ext cx="4527809" cy="2315279"/>
          </a:xfrm>
          <a:prstGeom prst="rect">
            <a:avLst/>
          </a:prstGeom>
        </p:spPr>
      </p:pic>
      <p:sp>
        <p:nvSpPr>
          <p:cNvPr id="14" name="Title 1">
            <a:extLst>
              <a:ext uri="{FF2B5EF4-FFF2-40B4-BE49-F238E27FC236}">
                <a16:creationId xmlns:a16="http://schemas.microsoft.com/office/drawing/2014/main" id="{6AE546D7-E34D-4288-93C9-55644BD168A0}"/>
              </a:ext>
            </a:extLst>
          </p:cNvPr>
          <p:cNvSpPr txBox="1">
            <a:spLocks/>
          </p:cNvSpPr>
          <p:nvPr/>
        </p:nvSpPr>
        <p:spPr>
          <a:xfrm>
            <a:off x="-77341" y="4028421"/>
            <a:ext cx="3114655" cy="46929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cap="none" dirty="0"/>
              <a:t>Associated </a:t>
            </a:r>
            <a:r>
              <a:rPr lang="fr-FR" sz="2000" cap="none" dirty="0" err="1"/>
              <a:t>subjects</a:t>
            </a:r>
            <a:endParaRPr lang="en-US" sz="2000" cap="none" dirty="0"/>
          </a:p>
        </p:txBody>
      </p:sp>
      <p:sp>
        <p:nvSpPr>
          <p:cNvPr id="15" name="Title 1">
            <a:extLst>
              <a:ext uri="{FF2B5EF4-FFF2-40B4-BE49-F238E27FC236}">
                <a16:creationId xmlns:a16="http://schemas.microsoft.com/office/drawing/2014/main" id="{336A969A-F3D2-4679-B64E-F461217E20A2}"/>
              </a:ext>
            </a:extLst>
          </p:cNvPr>
          <p:cNvSpPr txBox="1">
            <a:spLocks/>
          </p:cNvSpPr>
          <p:nvPr/>
        </p:nvSpPr>
        <p:spPr>
          <a:xfrm>
            <a:off x="9608749" y="3991185"/>
            <a:ext cx="3114655" cy="53045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cap="none" dirty="0"/>
              <a:t>Keywords </a:t>
            </a:r>
            <a:r>
              <a:rPr lang="fr-FR" sz="2000" cap="none" dirty="0" err="1"/>
              <a:t>research</a:t>
            </a:r>
            <a:r>
              <a:rPr lang="fr-FR" sz="2000" cap="none" dirty="0"/>
              <a:t> </a:t>
            </a:r>
            <a:endParaRPr lang="en-US" sz="2000" cap="none" dirty="0"/>
          </a:p>
        </p:txBody>
      </p:sp>
    </p:spTree>
    <p:extLst>
      <p:ext uri="{BB962C8B-B14F-4D97-AF65-F5344CB8AC3E}">
        <p14:creationId xmlns:p14="http://schemas.microsoft.com/office/powerpoint/2010/main" val="182425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D9715FA-9C09-4DB0-9573-109BBD41A6CF}"/>
              </a:ext>
            </a:extLst>
          </p:cNvPr>
          <p:cNvGraphicFramePr>
            <a:graphicFrameLocks noGrp="1"/>
          </p:cNvGraphicFramePr>
          <p:nvPr>
            <p:ph idx="1"/>
            <p:extLst>
              <p:ext uri="{D42A27DB-BD31-4B8C-83A1-F6EECF244321}">
                <p14:modId xmlns:p14="http://schemas.microsoft.com/office/powerpoint/2010/main" val="411521603"/>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252898819"/>
                    </a:ext>
                  </a:extLst>
                </a:gridCol>
                <a:gridCol w="6096000">
                  <a:extLst>
                    <a:ext uri="{9D8B030D-6E8A-4147-A177-3AD203B41FA5}">
                      <a16:colId xmlns:a16="http://schemas.microsoft.com/office/drawing/2014/main" val="471939495"/>
                    </a:ext>
                  </a:extLst>
                </a:gridCol>
              </a:tblGrid>
              <a:tr h="340535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6064884"/>
                  </a:ext>
                </a:extLst>
              </a:tr>
              <a:tr h="34526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9172417"/>
                  </a:ext>
                </a:extLst>
              </a:tr>
            </a:tbl>
          </a:graphicData>
        </a:graphic>
      </p:graphicFrame>
      <p:pic>
        <p:nvPicPr>
          <p:cNvPr id="2050" name="Picture 2" descr="Résultats de recherche d'images pour « starbucks logo png »">
            <a:extLst>
              <a:ext uri="{FF2B5EF4-FFF2-40B4-BE49-F238E27FC236}">
                <a16:creationId xmlns:a16="http://schemas.microsoft.com/office/drawing/2014/main" id="{16C67793-F0AC-48F9-8BAF-F857443C1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6" y="714907"/>
            <a:ext cx="1804773" cy="18047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ssociée">
            <a:extLst>
              <a:ext uri="{FF2B5EF4-FFF2-40B4-BE49-F238E27FC236}">
                <a16:creationId xmlns:a16="http://schemas.microsoft.com/office/drawing/2014/main" id="{233658D4-CE0C-46AF-8B6B-B704BBCF6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204" y="924890"/>
            <a:ext cx="2290771" cy="1482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s de recherche d'images pour « walmart logo png »">
            <a:extLst>
              <a:ext uri="{FF2B5EF4-FFF2-40B4-BE49-F238E27FC236}">
                <a16:creationId xmlns:a16="http://schemas.microsoft.com/office/drawing/2014/main" id="{707E5DDB-154D-4340-B14C-95D0E247C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93" y="4616347"/>
            <a:ext cx="2145684" cy="5364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s de recherche d'images pour « lufthansa logo png »">
            <a:extLst>
              <a:ext uri="{FF2B5EF4-FFF2-40B4-BE49-F238E27FC236}">
                <a16:creationId xmlns:a16="http://schemas.microsoft.com/office/drawing/2014/main" id="{1FE4DF2C-943A-497E-9B9B-3B52C9897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322" y="4287385"/>
            <a:ext cx="2149818" cy="1194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6E3BA87-0908-4826-AAB7-A9D8CA82FCC8}"/>
              </a:ext>
            </a:extLst>
          </p:cNvPr>
          <p:cNvSpPr/>
          <p:nvPr/>
        </p:nvSpPr>
        <p:spPr>
          <a:xfrm>
            <a:off x="2522066" y="812800"/>
            <a:ext cx="3367731" cy="1706880"/>
          </a:xfrm>
          <a:prstGeom prst="roundRect">
            <a:avLst/>
          </a:prstGeom>
          <a:solidFill>
            <a:schemeClr val="tx1"/>
          </a:solidFill>
          <a:ln>
            <a:solidFill>
              <a:schemeClr val="tx1"/>
            </a:solid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solidFill>
              </a:rPr>
              <a:t>1- ‘Starbucks </a:t>
            </a:r>
            <a:r>
              <a:rPr lang="fr-FR" dirty="0" err="1">
                <a:solidFill>
                  <a:schemeClr val="bg2"/>
                </a:solidFill>
              </a:rPr>
              <a:t>near</a:t>
            </a:r>
            <a:r>
              <a:rPr lang="fr-FR" dirty="0">
                <a:solidFill>
                  <a:schemeClr val="bg2"/>
                </a:solidFill>
              </a:rPr>
              <a:t> ’</a:t>
            </a:r>
          </a:p>
          <a:p>
            <a:pPr algn="ctr"/>
            <a:r>
              <a:rPr lang="fr-FR" dirty="0">
                <a:solidFill>
                  <a:schemeClr val="bg2"/>
                </a:solidFill>
              </a:rPr>
              <a:t>2- ‘Starbucks </a:t>
            </a:r>
            <a:r>
              <a:rPr lang="fr-FR" dirty="0" err="1">
                <a:solidFill>
                  <a:schemeClr val="bg2"/>
                </a:solidFill>
              </a:rPr>
              <a:t>near</a:t>
            </a:r>
            <a:r>
              <a:rPr lang="fr-FR" dirty="0">
                <a:solidFill>
                  <a:schemeClr val="bg2"/>
                </a:solidFill>
              </a:rPr>
              <a:t> me’</a:t>
            </a:r>
          </a:p>
          <a:p>
            <a:pPr algn="ctr"/>
            <a:r>
              <a:rPr lang="fr-FR" dirty="0">
                <a:solidFill>
                  <a:schemeClr val="bg2"/>
                </a:solidFill>
              </a:rPr>
              <a:t>3- ‘Starbucks menu’ </a:t>
            </a:r>
            <a:endParaRPr lang="en-US" dirty="0">
              <a:solidFill>
                <a:schemeClr val="bg2"/>
              </a:solidFill>
            </a:endParaRPr>
          </a:p>
        </p:txBody>
      </p:sp>
      <p:sp>
        <p:nvSpPr>
          <p:cNvPr id="13" name="Rectangle: Rounded Corners 12">
            <a:extLst>
              <a:ext uri="{FF2B5EF4-FFF2-40B4-BE49-F238E27FC236}">
                <a16:creationId xmlns:a16="http://schemas.microsoft.com/office/drawing/2014/main" id="{40251F21-18E1-407D-B724-456211684359}"/>
              </a:ext>
            </a:extLst>
          </p:cNvPr>
          <p:cNvSpPr/>
          <p:nvPr/>
        </p:nvSpPr>
        <p:spPr>
          <a:xfrm>
            <a:off x="8708622" y="812800"/>
            <a:ext cx="3367731" cy="1706880"/>
          </a:xfrm>
          <a:prstGeom prst="roundRect">
            <a:avLst/>
          </a:prstGeom>
          <a:solidFill>
            <a:schemeClr val="tx1"/>
          </a:solidFill>
          <a:ln>
            <a:solidFill>
              <a:schemeClr val="tx1"/>
            </a:solid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2"/>
                </a:solidFill>
              </a:rPr>
              <a:t>1- ‘Call of </a:t>
            </a:r>
            <a:r>
              <a:rPr lang="fr-FR" sz="1600" dirty="0" err="1">
                <a:solidFill>
                  <a:schemeClr val="bg2"/>
                </a:solidFill>
              </a:rPr>
              <a:t>duty</a:t>
            </a:r>
            <a:r>
              <a:rPr lang="fr-FR" sz="1600" dirty="0">
                <a:solidFill>
                  <a:schemeClr val="bg2"/>
                </a:solidFill>
              </a:rPr>
              <a:t> new version’</a:t>
            </a:r>
          </a:p>
          <a:p>
            <a:pPr algn="ctr"/>
            <a:r>
              <a:rPr lang="fr-FR" sz="1600" dirty="0">
                <a:solidFill>
                  <a:schemeClr val="bg2"/>
                </a:solidFill>
              </a:rPr>
              <a:t>2- ‘Call of </a:t>
            </a:r>
            <a:r>
              <a:rPr lang="fr-FR" sz="1600" dirty="0" err="1">
                <a:solidFill>
                  <a:schemeClr val="bg2"/>
                </a:solidFill>
              </a:rPr>
              <a:t>duty</a:t>
            </a:r>
            <a:r>
              <a:rPr lang="fr-FR" sz="1600" dirty="0">
                <a:solidFill>
                  <a:schemeClr val="bg2"/>
                </a:solidFill>
              </a:rPr>
              <a:t> black </a:t>
            </a:r>
            <a:r>
              <a:rPr lang="fr-FR" sz="1600" dirty="0" err="1">
                <a:solidFill>
                  <a:schemeClr val="bg2"/>
                </a:solidFill>
              </a:rPr>
              <a:t>ops</a:t>
            </a:r>
            <a:r>
              <a:rPr lang="fr-FR" sz="1600" dirty="0">
                <a:solidFill>
                  <a:schemeClr val="bg2"/>
                </a:solidFill>
              </a:rPr>
              <a:t>’</a:t>
            </a:r>
          </a:p>
          <a:p>
            <a:pPr algn="ctr"/>
            <a:r>
              <a:rPr lang="fr-FR" sz="1600" dirty="0">
                <a:solidFill>
                  <a:schemeClr val="bg2"/>
                </a:solidFill>
              </a:rPr>
              <a:t>3- ‘call of </a:t>
            </a:r>
            <a:r>
              <a:rPr lang="fr-FR" sz="1600" dirty="0" err="1">
                <a:solidFill>
                  <a:schemeClr val="bg2"/>
                </a:solidFill>
              </a:rPr>
              <a:t>duty</a:t>
            </a:r>
            <a:r>
              <a:rPr lang="fr-FR" sz="1600" dirty="0">
                <a:solidFill>
                  <a:schemeClr val="bg2"/>
                </a:solidFill>
              </a:rPr>
              <a:t> modern </a:t>
            </a:r>
            <a:r>
              <a:rPr lang="fr-FR" sz="1600" dirty="0" err="1">
                <a:solidFill>
                  <a:schemeClr val="bg2"/>
                </a:solidFill>
              </a:rPr>
              <a:t>warfare</a:t>
            </a:r>
            <a:r>
              <a:rPr lang="fr-FR" sz="1600" dirty="0">
                <a:solidFill>
                  <a:schemeClr val="bg2"/>
                </a:solidFill>
              </a:rPr>
              <a:t>’ </a:t>
            </a:r>
            <a:endParaRPr lang="en-US" sz="1600" dirty="0">
              <a:solidFill>
                <a:schemeClr val="bg2"/>
              </a:solidFill>
            </a:endParaRPr>
          </a:p>
        </p:txBody>
      </p:sp>
      <p:sp>
        <p:nvSpPr>
          <p:cNvPr id="14" name="Rectangle: Rounded Corners 13">
            <a:extLst>
              <a:ext uri="{FF2B5EF4-FFF2-40B4-BE49-F238E27FC236}">
                <a16:creationId xmlns:a16="http://schemas.microsoft.com/office/drawing/2014/main" id="{5578716B-4839-4F71-92AC-4E77E982A569}"/>
              </a:ext>
            </a:extLst>
          </p:cNvPr>
          <p:cNvSpPr/>
          <p:nvPr/>
        </p:nvSpPr>
        <p:spPr>
          <a:xfrm>
            <a:off x="2522066" y="4171852"/>
            <a:ext cx="3367731" cy="1706880"/>
          </a:xfrm>
          <a:prstGeom prst="roundRect">
            <a:avLst/>
          </a:prstGeom>
          <a:solidFill>
            <a:schemeClr val="tx1"/>
          </a:solidFill>
          <a:ln>
            <a:solidFill>
              <a:schemeClr val="tx1"/>
            </a:solid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solidFill>
              </a:rPr>
              <a:t>1- ‘Walmart </a:t>
            </a:r>
            <a:r>
              <a:rPr lang="fr-FR" dirty="0" err="1">
                <a:solidFill>
                  <a:schemeClr val="bg2"/>
                </a:solidFill>
              </a:rPr>
              <a:t>near</a:t>
            </a:r>
            <a:r>
              <a:rPr lang="fr-FR" dirty="0">
                <a:solidFill>
                  <a:schemeClr val="bg2"/>
                </a:solidFill>
              </a:rPr>
              <a:t> me ’</a:t>
            </a:r>
          </a:p>
          <a:p>
            <a:pPr algn="ctr"/>
            <a:r>
              <a:rPr lang="fr-FR" dirty="0">
                <a:solidFill>
                  <a:schemeClr val="bg2"/>
                </a:solidFill>
              </a:rPr>
              <a:t>2- ‘Walmart to </a:t>
            </a:r>
            <a:r>
              <a:rPr lang="fr-FR" dirty="0" err="1">
                <a:solidFill>
                  <a:schemeClr val="bg2"/>
                </a:solidFill>
              </a:rPr>
              <a:t>walmart</a:t>
            </a:r>
            <a:r>
              <a:rPr lang="fr-FR" dirty="0">
                <a:solidFill>
                  <a:schemeClr val="bg2"/>
                </a:solidFill>
              </a:rPr>
              <a:t>’</a:t>
            </a:r>
          </a:p>
          <a:p>
            <a:pPr algn="ctr"/>
            <a:r>
              <a:rPr lang="fr-FR" dirty="0">
                <a:solidFill>
                  <a:schemeClr val="bg2"/>
                </a:solidFill>
              </a:rPr>
              <a:t>3- ‘Walmart </a:t>
            </a:r>
            <a:r>
              <a:rPr lang="fr-FR" dirty="0" err="1">
                <a:solidFill>
                  <a:schemeClr val="bg2"/>
                </a:solidFill>
              </a:rPr>
              <a:t>pharmacy</a:t>
            </a:r>
            <a:r>
              <a:rPr lang="fr-FR" dirty="0">
                <a:solidFill>
                  <a:schemeClr val="bg2"/>
                </a:solidFill>
              </a:rPr>
              <a:t>’ </a:t>
            </a:r>
            <a:endParaRPr lang="en-US" dirty="0">
              <a:solidFill>
                <a:schemeClr val="bg2"/>
              </a:solidFill>
            </a:endParaRPr>
          </a:p>
        </p:txBody>
      </p:sp>
      <p:sp>
        <p:nvSpPr>
          <p:cNvPr id="15" name="Rectangle: Rounded Corners 14">
            <a:extLst>
              <a:ext uri="{FF2B5EF4-FFF2-40B4-BE49-F238E27FC236}">
                <a16:creationId xmlns:a16="http://schemas.microsoft.com/office/drawing/2014/main" id="{9860DD07-EC72-48D8-8B02-924D25287DBA}"/>
              </a:ext>
            </a:extLst>
          </p:cNvPr>
          <p:cNvSpPr/>
          <p:nvPr/>
        </p:nvSpPr>
        <p:spPr>
          <a:xfrm>
            <a:off x="8708622" y="4031117"/>
            <a:ext cx="3367731" cy="1706880"/>
          </a:xfrm>
          <a:prstGeom prst="roundRect">
            <a:avLst/>
          </a:prstGeom>
          <a:solidFill>
            <a:schemeClr val="tx1"/>
          </a:solidFill>
          <a:ln>
            <a:solidFill>
              <a:schemeClr val="tx1"/>
            </a:solid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2"/>
                </a:solidFill>
              </a:rPr>
              <a:t>1- ‘</a:t>
            </a:r>
            <a:r>
              <a:rPr lang="fr-FR" sz="1600" dirty="0" err="1">
                <a:solidFill>
                  <a:schemeClr val="bg2"/>
                </a:solidFill>
              </a:rPr>
              <a:t>lufthansa</a:t>
            </a:r>
            <a:r>
              <a:rPr lang="fr-FR" sz="1600" dirty="0">
                <a:solidFill>
                  <a:schemeClr val="bg2"/>
                </a:solidFill>
              </a:rPr>
              <a:t>’</a:t>
            </a:r>
          </a:p>
          <a:p>
            <a:pPr algn="ctr"/>
            <a:r>
              <a:rPr lang="fr-FR" sz="1600" dirty="0">
                <a:solidFill>
                  <a:schemeClr val="bg2"/>
                </a:solidFill>
              </a:rPr>
              <a:t>2- ‘</a:t>
            </a:r>
            <a:r>
              <a:rPr lang="fr-FR" sz="1600" dirty="0" err="1">
                <a:solidFill>
                  <a:schemeClr val="bg2"/>
                </a:solidFill>
              </a:rPr>
              <a:t>lufthansa</a:t>
            </a:r>
            <a:r>
              <a:rPr lang="fr-FR" sz="1600" dirty="0">
                <a:solidFill>
                  <a:schemeClr val="bg2"/>
                </a:solidFill>
              </a:rPr>
              <a:t> </a:t>
            </a:r>
            <a:r>
              <a:rPr lang="fr-FR" sz="1600" dirty="0" err="1">
                <a:solidFill>
                  <a:schemeClr val="bg2"/>
                </a:solidFill>
              </a:rPr>
              <a:t>airlines</a:t>
            </a:r>
            <a:r>
              <a:rPr lang="fr-FR" sz="1600" dirty="0">
                <a:solidFill>
                  <a:schemeClr val="bg2"/>
                </a:solidFill>
              </a:rPr>
              <a:t>’</a:t>
            </a:r>
          </a:p>
          <a:p>
            <a:pPr algn="ctr"/>
            <a:r>
              <a:rPr lang="fr-FR" sz="1600" dirty="0">
                <a:solidFill>
                  <a:schemeClr val="bg2"/>
                </a:solidFill>
              </a:rPr>
              <a:t>3- ‘</a:t>
            </a:r>
            <a:r>
              <a:rPr lang="fr-FR" sz="1600" dirty="0" err="1">
                <a:solidFill>
                  <a:schemeClr val="bg2"/>
                </a:solidFill>
              </a:rPr>
              <a:t>lufthansa</a:t>
            </a:r>
            <a:r>
              <a:rPr lang="fr-FR" sz="1600" dirty="0">
                <a:solidFill>
                  <a:schemeClr val="bg2"/>
                </a:solidFill>
              </a:rPr>
              <a:t> check in’ </a:t>
            </a:r>
            <a:endParaRPr lang="en-US" sz="1600" dirty="0">
              <a:solidFill>
                <a:schemeClr val="bg2"/>
              </a:solidFill>
            </a:endParaRPr>
          </a:p>
        </p:txBody>
      </p:sp>
    </p:spTree>
    <p:extLst>
      <p:ext uri="{BB962C8B-B14F-4D97-AF65-F5344CB8AC3E}">
        <p14:creationId xmlns:p14="http://schemas.microsoft.com/office/powerpoint/2010/main" val="69761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t="20795" b="17392"/>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243840"/>
            <a:ext cx="8676222" cy="1399223"/>
          </a:xfrm>
        </p:spPr>
        <p:txBody>
          <a:bodyPr>
            <a:normAutofit fontScale="90000"/>
          </a:bodyPr>
          <a:lstStyle/>
          <a:p>
            <a:r>
              <a:rPr lang="en-US" dirty="0"/>
              <a:t>Stocks INFORMATION </a:t>
            </a:r>
            <a:br>
              <a:rPr lang="en-US" dirty="0"/>
            </a:br>
            <a:r>
              <a:rPr lang="en-US" dirty="0"/>
              <a:t>from 2010 - 2019 </a:t>
            </a:r>
            <a:endParaRPr lang="en-US" b="1" dirty="0"/>
          </a:p>
        </p:txBody>
      </p:sp>
      <p:graphicFrame>
        <p:nvGraphicFramePr>
          <p:cNvPr id="3" name="Table 3">
            <a:extLst>
              <a:ext uri="{FF2B5EF4-FFF2-40B4-BE49-F238E27FC236}">
                <a16:creationId xmlns:a16="http://schemas.microsoft.com/office/drawing/2014/main" id="{5E137A52-7171-46C2-8BB9-50955DA91EA4}"/>
              </a:ext>
            </a:extLst>
          </p:cNvPr>
          <p:cNvGraphicFramePr>
            <a:graphicFrameLocks noGrp="1"/>
          </p:cNvGraphicFramePr>
          <p:nvPr>
            <p:extLst>
              <p:ext uri="{D42A27DB-BD31-4B8C-83A1-F6EECF244321}">
                <p14:modId xmlns:p14="http://schemas.microsoft.com/office/powerpoint/2010/main" val="2546427319"/>
              </p:ext>
            </p:extLst>
          </p:nvPr>
        </p:nvGraphicFramePr>
        <p:xfrm>
          <a:off x="731520" y="2058510"/>
          <a:ext cx="10972800" cy="4307786"/>
        </p:xfrm>
        <a:graphic>
          <a:graphicData uri="http://schemas.openxmlformats.org/drawingml/2006/table">
            <a:tbl>
              <a:tblPr firstRow="1" bandRow="1">
                <a:tableStyleId>{5C22544A-7EE6-4342-B048-85BDC9FD1C3A}</a:tableStyleId>
              </a:tblPr>
              <a:tblGrid>
                <a:gridCol w="2896903">
                  <a:extLst>
                    <a:ext uri="{9D8B030D-6E8A-4147-A177-3AD203B41FA5}">
                      <a16:colId xmlns:a16="http://schemas.microsoft.com/office/drawing/2014/main" val="1377946471"/>
                    </a:ext>
                  </a:extLst>
                </a:gridCol>
                <a:gridCol w="1135836">
                  <a:extLst>
                    <a:ext uri="{9D8B030D-6E8A-4147-A177-3AD203B41FA5}">
                      <a16:colId xmlns:a16="http://schemas.microsoft.com/office/drawing/2014/main" val="382778093"/>
                    </a:ext>
                  </a:extLst>
                </a:gridCol>
                <a:gridCol w="1281724">
                  <a:extLst>
                    <a:ext uri="{9D8B030D-6E8A-4147-A177-3AD203B41FA5}">
                      <a16:colId xmlns:a16="http://schemas.microsoft.com/office/drawing/2014/main" val="1498711128"/>
                    </a:ext>
                  </a:extLst>
                </a:gridCol>
                <a:gridCol w="1062892">
                  <a:extLst>
                    <a:ext uri="{9D8B030D-6E8A-4147-A177-3AD203B41FA5}">
                      <a16:colId xmlns:a16="http://schemas.microsoft.com/office/drawing/2014/main" val="2163883157"/>
                    </a:ext>
                  </a:extLst>
                </a:gridCol>
                <a:gridCol w="1460359">
                  <a:extLst>
                    <a:ext uri="{9D8B030D-6E8A-4147-A177-3AD203B41FA5}">
                      <a16:colId xmlns:a16="http://schemas.microsoft.com/office/drawing/2014/main" val="3601492230"/>
                    </a:ext>
                  </a:extLst>
                </a:gridCol>
                <a:gridCol w="1567543">
                  <a:extLst>
                    <a:ext uri="{9D8B030D-6E8A-4147-A177-3AD203B41FA5}">
                      <a16:colId xmlns:a16="http://schemas.microsoft.com/office/drawing/2014/main" val="4155134276"/>
                    </a:ext>
                  </a:extLst>
                </a:gridCol>
                <a:gridCol w="1567543">
                  <a:extLst>
                    <a:ext uri="{9D8B030D-6E8A-4147-A177-3AD203B41FA5}">
                      <a16:colId xmlns:a16="http://schemas.microsoft.com/office/drawing/2014/main" val="403487419"/>
                    </a:ext>
                  </a:extLst>
                </a:gridCol>
              </a:tblGrid>
              <a:tr h="602985">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Total Return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Daily Sharpe Ratio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Daily </a:t>
                      </a:r>
                      <a:r>
                        <a:rPr lang="fr-FR" dirty="0" err="1">
                          <a:solidFill>
                            <a:schemeClr val="tx1"/>
                          </a:solidFill>
                        </a:rPr>
                        <a:t>Sortino</a:t>
                      </a:r>
                      <a:r>
                        <a:rPr lang="fr-FR" dirty="0">
                          <a:solidFill>
                            <a:schemeClr val="tx1"/>
                          </a:solidFill>
                        </a:rPr>
                        <a:t>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CAGR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Max </a:t>
                      </a:r>
                      <a:r>
                        <a:rPr lang="fr-FR" dirty="0" err="1">
                          <a:solidFill>
                            <a:schemeClr val="tx1"/>
                          </a:solidFill>
                        </a:rPr>
                        <a:t>Drawdown</a:t>
                      </a:r>
                      <a:r>
                        <a:rPr lang="fr-FR" dirty="0">
                          <a:solidFill>
                            <a:schemeClr val="tx1"/>
                          </a:solidFill>
                        </a:rPr>
                        <a:t>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Calmar ratio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557509"/>
                  </a:ext>
                </a:extLst>
              </a:tr>
              <a:tr h="752265">
                <a:tc>
                  <a:txBody>
                    <a:bodyPr/>
                    <a:lstStyle/>
                    <a:p>
                      <a:pPr algn="ctr"/>
                      <a:r>
                        <a:rPr lang="fr-FR" b="1" dirty="0">
                          <a:solidFill>
                            <a:schemeClr val="tx1"/>
                          </a:solidFill>
                        </a:rPr>
                        <a:t>STARBUCKS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819,19%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5,67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11,62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25,30%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-21,62%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1,17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2036620"/>
                  </a:ext>
                </a:extLst>
              </a:tr>
              <a:tr h="602985">
                <a:tc>
                  <a:txBody>
                    <a:bodyPr/>
                    <a:lstStyle/>
                    <a:p>
                      <a:pPr algn="ctr"/>
                      <a:r>
                        <a:rPr lang="fr-FR" b="1" dirty="0">
                          <a:solidFill>
                            <a:schemeClr val="tx1"/>
                          </a:solidFill>
                        </a:rPr>
                        <a:t>WALMART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184,41%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3,31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6,34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11,21%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-32,98%</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0,34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965804"/>
                  </a:ext>
                </a:extLst>
              </a:tr>
              <a:tr h="832166">
                <a:tc>
                  <a:txBody>
                    <a:bodyPr/>
                    <a:lstStyle/>
                    <a:p>
                      <a:pPr algn="ctr"/>
                      <a:r>
                        <a:rPr lang="fr-FR" b="1" dirty="0">
                          <a:solidFill>
                            <a:schemeClr val="tx1"/>
                          </a:solidFill>
                        </a:rPr>
                        <a:t>ACTIVISION BLIZZARD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498,26%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3,64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6,84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19,95%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-49,34%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0,40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0232045"/>
                  </a:ext>
                </a:extLst>
              </a:tr>
              <a:tr h="602985">
                <a:tc>
                  <a:txBody>
                    <a:bodyPr/>
                    <a:lstStyle/>
                    <a:p>
                      <a:pPr algn="ctr"/>
                      <a:r>
                        <a:rPr lang="fr-FR" b="1" dirty="0">
                          <a:solidFill>
                            <a:schemeClr val="tx1"/>
                          </a:solidFill>
                        </a:rPr>
                        <a:t>LUFTHANSA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80,81%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1,59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2,93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6,21%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-51,56%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0,12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099739"/>
                  </a:ext>
                </a:extLst>
              </a:tr>
              <a:tr h="602985">
                <a:tc>
                  <a:txBody>
                    <a:bodyPr/>
                    <a:lstStyle/>
                    <a:p>
                      <a:pPr algn="ctr"/>
                      <a:r>
                        <a:rPr lang="fr-FR" b="1" dirty="0">
                          <a:solidFill>
                            <a:schemeClr val="tx1"/>
                          </a:solidFill>
                        </a:rPr>
                        <a:t>TOTAL PORTOLIO</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402,93%</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5,66</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13,06</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17,85%</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-14,-62%</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b="1" dirty="0">
                          <a:solidFill>
                            <a:schemeClr val="tx1"/>
                          </a:solidFill>
                        </a:rPr>
                        <a:t>1,22</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9435821"/>
                  </a:ext>
                </a:extLst>
              </a:tr>
            </a:tbl>
          </a:graphicData>
        </a:graphic>
      </p:graphicFrame>
    </p:spTree>
    <p:extLst>
      <p:ext uri="{BB962C8B-B14F-4D97-AF65-F5344CB8AC3E}">
        <p14:creationId xmlns:p14="http://schemas.microsoft.com/office/powerpoint/2010/main" val="423282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t="20795" b="17392"/>
          <a:stretch/>
        </p:blipFill>
        <p:spPr>
          <a:xfrm>
            <a:off x="20" y="10"/>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751012" y="609601"/>
            <a:ext cx="8676222" cy="1033462"/>
          </a:xfrm>
        </p:spPr>
        <p:txBody>
          <a:bodyPr>
            <a:normAutofit fontScale="90000"/>
          </a:bodyPr>
          <a:lstStyle/>
          <a:p>
            <a:r>
              <a:rPr lang="en-US" dirty="0"/>
              <a:t>Company monthly return (Jan 2010 – DEC 2014) </a:t>
            </a:r>
            <a:endParaRPr lang="en-US" b="1" dirty="0"/>
          </a:p>
        </p:txBody>
      </p:sp>
      <p:graphicFrame>
        <p:nvGraphicFramePr>
          <p:cNvPr id="4" name="表 6">
            <a:extLst>
              <a:ext uri="{FF2B5EF4-FFF2-40B4-BE49-F238E27FC236}">
                <a16:creationId xmlns:a16="http://schemas.microsoft.com/office/drawing/2014/main" id="{83904A5F-7975-4DAF-A99E-5EEA8CD3D2EC}"/>
              </a:ext>
            </a:extLst>
          </p:cNvPr>
          <p:cNvGraphicFramePr>
            <a:graphicFrameLocks noGrp="1"/>
          </p:cNvGraphicFramePr>
          <p:nvPr>
            <p:extLst>
              <p:ext uri="{D42A27DB-BD31-4B8C-83A1-F6EECF244321}">
                <p14:modId xmlns:p14="http://schemas.microsoft.com/office/powerpoint/2010/main" val="1926029335"/>
              </p:ext>
            </p:extLst>
          </p:nvPr>
        </p:nvGraphicFramePr>
        <p:xfrm>
          <a:off x="857956" y="2030021"/>
          <a:ext cx="2952039" cy="2144888"/>
        </p:xfrm>
        <a:graphic>
          <a:graphicData uri="http://schemas.openxmlformats.org/drawingml/2006/table">
            <a:tbl>
              <a:tblPr>
                <a:tableStyleId>{5940675A-B579-460E-94D1-54222C63F5DA}</a:tableStyleId>
              </a:tblPr>
              <a:tblGrid>
                <a:gridCol w="1625490">
                  <a:extLst>
                    <a:ext uri="{9D8B030D-6E8A-4147-A177-3AD203B41FA5}">
                      <a16:colId xmlns:a16="http://schemas.microsoft.com/office/drawing/2014/main" val="3401828649"/>
                    </a:ext>
                  </a:extLst>
                </a:gridCol>
                <a:gridCol w="1326549">
                  <a:extLst>
                    <a:ext uri="{9D8B030D-6E8A-4147-A177-3AD203B41FA5}">
                      <a16:colId xmlns:a16="http://schemas.microsoft.com/office/drawing/2014/main" val="584525302"/>
                    </a:ext>
                  </a:extLst>
                </a:gridCol>
              </a:tblGrid>
              <a:tr h="536222">
                <a:tc>
                  <a:txBody>
                    <a:bodyPr/>
                    <a:lstStyle/>
                    <a:p>
                      <a:pPr algn="ctr" fontAlgn="b"/>
                      <a:r>
                        <a:rPr lang="ja-JP" altLang="en-US" sz="1800" u="none" strike="noStrike" dirty="0">
                          <a:effectLst/>
                        </a:rPr>
                        <a:t>　</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ctr" fontAlgn="b"/>
                      <a:r>
                        <a:rPr lang="en-US" sz="1800" u="none" strike="noStrike" dirty="0">
                          <a:effectLst/>
                        </a:rPr>
                        <a:t>Portfolio</a:t>
                      </a:r>
                      <a:endParaRPr lang="en-US"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922715417"/>
                  </a:ext>
                </a:extLst>
              </a:tr>
              <a:tr h="536222">
                <a:tc>
                  <a:txBody>
                    <a:bodyPr/>
                    <a:lstStyle/>
                    <a:p>
                      <a:pPr algn="ctr" fontAlgn="b"/>
                      <a:r>
                        <a:rPr lang="el-GR" sz="1800" u="none" strike="noStrike" dirty="0">
                          <a:effectLst/>
                        </a:rPr>
                        <a:t>μ</a:t>
                      </a:r>
                      <a:endParaRPr lang="el-GR"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ctr" fontAlgn="b"/>
                      <a:r>
                        <a:rPr lang="en-US" altLang="ja-JP" sz="1800" u="none" strike="noStrike" dirty="0">
                          <a:effectLst/>
                        </a:rPr>
                        <a:t>0.01719</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1832329330"/>
                  </a:ext>
                </a:extLst>
              </a:tr>
              <a:tr h="536222">
                <a:tc>
                  <a:txBody>
                    <a:bodyPr/>
                    <a:lstStyle/>
                    <a:p>
                      <a:pPr algn="ctr" fontAlgn="b"/>
                      <a:r>
                        <a:rPr lang="el-GR" sz="1800" u="none" strike="noStrike" dirty="0">
                          <a:effectLst/>
                        </a:rPr>
                        <a:t>σ</a:t>
                      </a:r>
                      <a:endParaRPr lang="el-GR"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ctr" fontAlgn="b"/>
                      <a:r>
                        <a:rPr lang="en-US" altLang="ja-JP" sz="1800" u="none" strike="noStrike" dirty="0">
                          <a:effectLst/>
                        </a:rPr>
                        <a:t>0.046808</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2448652982"/>
                  </a:ext>
                </a:extLst>
              </a:tr>
              <a:tr h="536222">
                <a:tc>
                  <a:txBody>
                    <a:bodyPr/>
                    <a:lstStyle/>
                    <a:p>
                      <a:pPr algn="ctr" fontAlgn="b"/>
                      <a:r>
                        <a:rPr lang="en-US" sz="1800" u="none" strike="noStrike" dirty="0">
                          <a:effectLst/>
                        </a:rPr>
                        <a:t>Sharp ratio</a:t>
                      </a:r>
                      <a:endParaRPr lang="en-US" sz="18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tc>
                <a:tc>
                  <a:txBody>
                    <a:bodyPr/>
                    <a:lstStyle/>
                    <a:p>
                      <a:pPr algn="ctr" fontAlgn="b"/>
                      <a:r>
                        <a:rPr lang="en-US" altLang="ja-JP" sz="1800" u="none" strike="noStrike" dirty="0">
                          <a:solidFill>
                            <a:srgbClr val="FF0000"/>
                          </a:solidFill>
                          <a:effectLst/>
                        </a:rPr>
                        <a:t>0.367243</a:t>
                      </a:r>
                      <a:endParaRPr lang="en-US" altLang="ja-JP" sz="18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tc>
                <a:extLst>
                  <a:ext uri="{0D108BD9-81ED-4DB2-BD59-A6C34878D82A}">
                    <a16:rowId xmlns:a16="http://schemas.microsoft.com/office/drawing/2014/main" val="4113839371"/>
                  </a:ext>
                </a:extLst>
              </a:tr>
            </a:tbl>
          </a:graphicData>
        </a:graphic>
      </p:graphicFrame>
      <p:graphicFrame>
        <p:nvGraphicFramePr>
          <p:cNvPr id="5" name="表 3">
            <a:extLst>
              <a:ext uri="{FF2B5EF4-FFF2-40B4-BE49-F238E27FC236}">
                <a16:creationId xmlns:a16="http://schemas.microsoft.com/office/drawing/2014/main" id="{B2FD7AB9-9E90-4AD7-B1A8-93A8100AEA98}"/>
              </a:ext>
            </a:extLst>
          </p:cNvPr>
          <p:cNvGraphicFramePr>
            <a:graphicFrameLocks noGrp="1"/>
          </p:cNvGraphicFramePr>
          <p:nvPr>
            <p:extLst>
              <p:ext uri="{D42A27DB-BD31-4B8C-83A1-F6EECF244321}">
                <p14:modId xmlns:p14="http://schemas.microsoft.com/office/powerpoint/2010/main" val="841305002"/>
              </p:ext>
            </p:extLst>
          </p:nvPr>
        </p:nvGraphicFramePr>
        <p:xfrm>
          <a:off x="4814865" y="1832241"/>
          <a:ext cx="6920091" cy="2344648"/>
        </p:xfrm>
        <a:graphic>
          <a:graphicData uri="http://schemas.openxmlformats.org/drawingml/2006/table">
            <a:tbl>
              <a:tblPr>
                <a:tableStyleId>{2D5ABB26-0587-4C30-8999-92F81FD0307C}</a:tableStyleId>
              </a:tblPr>
              <a:tblGrid>
                <a:gridCol w="1055103">
                  <a:extLst>
                    <a:ext uri="{9D8B030D-6E8A-4147-A177-3AD203B41FA5}">
                      <a16:colId xmlns:a16="http://schemas.microsoft.com/office/drawing/2014/main" val="1905284000"/>
                    </a:ext>
                  </a:extLst>
                </a:gridCol>
                <a:gridCol w="1466247">
                  <a:extLst>
                    <a:ext uri="{9D8B030D-6E8A-4147-A177-3AD203B41FA5}">
                      <a16:colId xmlns:a16="http://schemas.microsoft.com/office/drawing/2014/main" val="430868288"/>
                    </a:ext>
                  </a:extLst>
                </a:gridCol>
                <a:gridCol w="1466247">
                  <a:extLst>
                    <a:ext uri="{9D8B030D-6E8A-4147-A177-3AD203B41FA5}">
                      <a16:colId xmlns:a16="http://schemas.microsoft.com/office/drawing/2014/main" val="1375465969"/>
                    </a:ext>
                  </a:extLst>
                </a:gridCol>
                <a:gridCol w="1466247">
                  <a:extLst>
                    <a:ext uri="{9D8B030D-6E8A-4147-A177-3AD203B41FA5}">
                      <a16:colId xmlns:a16="http://schemas.microsoft.com/office/drawing/2014/main" val="1012070326"/>
                    </a:ext>
                  </a:extLst>
                </a:gridCol>
                <a:gridCol w="1466247">
                  <a:extLst>
                    <a:ext uri="{9D8B030D-6E8A-4147-A177-3AD203B41FA5}">
                      <a16:colId xmlns:a16="http://schemas.microsoft.com/office/drawing/2014/main" val="3606156133"/>
                    </a:ext>
                  </a:extLst>
                </a:gridCol>
              </a:tblGrid>
              <a:tr h="586162">
                <a:tc>
                  <a:txBody>
                    <a:bodyPr/>
                    <a:lstStyle/>
                    <a:p>
                      <a:pPr algn="ctr" fontAlgn="b"/>
                      <a:r>
                        <a:rPr lang="ja-JP" altLang="en-US" sz="1600" u="none" strike="noStrike" dirty="0">
                          <a:effectLst/>
                        </a:rPr>
                        <a:t>　</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Starbucks</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Activision Blizzard</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Walmart</a:t>
                      </a:r>
                      <a:endParaRPr lang="en-US" sz="1600" b="1" i="0" u="none" strike="noStrike">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Lufthansa</a:t>
                      </a:r>
                      <a:endParaRPr lang="en-US" sz="1600" b="1" i="0" u="none" strike="noStrike">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7152704"/>
                  </a:ext>
                </a:extLst>
              </a:tr>
              <a:tr h="586162">
                <a:tc>
                  <a:txBody>
                    <a:bodyPr/>
                    <a:lstStyle/>
                    <a:p>
                      <a:pPr algn="ctr" fontAlgn="b"/>
                      <a:r>
                        <a:rPr lang="el-GR" sz="1600" u="none" strike="noStrike" dirty="0">
                          <a:effectLst/>
                        </a:rPr>
                        <a:t>μ</a:t>
                      </a:r>
                      <a:endParaRPr lang="el-GR"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0.015002</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0.020695</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0.009338</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0.009729</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8913301"/>
                  </a:ext>
                </a:extLst>
              </a:tr>
              <a:tr h="586162">
                <a:tc>
                  <a:txBody>
                    <a:bodyPr/>
                    <a:lstStyle/>
                    <a:p>
                      <a:pPr algn="ctr" fontAlgn="b"/>
                      <a:r>
                        <a:rPr lang="el-GR" sz="1600" u="none" strike="noStrike">
                          <a:effectLst/>
                        </a:rPr>
                        <a:t>σ</a:t>
                      </a:r>
                      <a:endParaRPr lang="el-GR" sz="1600" b="1" i="0" u="none" strike="noStrike">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a:effectLst/>
                        </a:rPr>
                        <a:t>0.053168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0.085308</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0.052285</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effectLst/>
                        </a:rPr>
                        <a:t>0.098013</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44416"/>
                  </a:ext>
                </a:extLst>
              </a:tr>
              <a:tr h="586162">
                <a:tc>
                  <a:txBody>
                    <a:bodyPr/>
                    <a:lstStyle/>
                    <a:p>
                      <a:pPr algn="ctr" fontAlgn="b"/>
                      <a:r>
                        <a:rPr lang="en-US" sz="1600" u="none" strike="noStrike" dirty="0">
                          <a:effectLst/>
                        </a:rPr>
                        <a:t>w</a:t>
                      </a:r>
                      <a:endParaRPr lang="en-US" sz="16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solidFill>
                            <a:srgbClr val="FF0000"/>
                          </a:solidFill>
                          <a:effectLst/>
                        </a:rPr>
                        <a:t>0.605777</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solidFill>
                            <a:srgbClr val="FF0000"/>
                          </a:solidFill>
                          <a:effectLst/>
                        </a:rPr>
                        <a:t>0.391483</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solidFill>
                            <a:srgbClr val="FF0000"/>
                          </a:solidFill>
                          <a:effectLst/>
                        </a:rPr>
                        <a:t>0.002740</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600" u="none" strike="noStrike" dirty="0">
                          <a:solidFill>
                            <a:srgbClr val="FF0000"/>
                          </a:solidFill>
                          <a:effectLst/>
                        </a:rPr>
                        <a:t>0.000000</a:t>
                      </a:r>
                      <a:endParaRPr lang="en-US" altLang="ja-JP" sz="16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324516"/>
                  </a:ext>
                </a:extLst>
              </a:tr>
            </a:tbl>
          </a:graphicData>
        </a:graphic>
      </p:graphicFrame>
      <p:graphicFrame>
        <p:nvGraphicFramePr>
          <p:cNvPr id="6" name="表 4">
            <a:extLst>
              <a:ext uri="{FF2B5EF4-FFF2-40B4-BE49-F238E27FC236}">
                <a16:creationId xmlns:a16="http://schemas.microsoft.com/office/drawing/2014/main" id="{23B33C0D-E4F2-4F05-A03B-6F549DC2F4FE}"/>
              </a:ext>
            </a:extLst>
          </p:cNvPr>
          <p:cNvGraphicFramePr>
            <a:graphicFrameLocks noGrp="1"/>
          </p:cNvGraphicFramePr>
          <p:nvPr>
            <p:extLst>
              <p:ext uri="{D42A27DB-BD31-4B8C-83A1-F6EECF244321}">
                <p14:modId xmlns:p14="http://schemas.microsoft.com/office/powerpoint/2010/main" val="1226684741"/>
              </p:ext>
            </p:extLst>
          </p:nvPr>
        </p:nvGraphicFramePr>
        <p:xfrm>
          <a:off x="3389564" y="4808758"/>
          <a:ext cx="8246538" cy="1257477"/>
        </p:xfrm>
        <a:graphic>
          <a:graphicData uri="http://schemas.openxmlformats.org/drawingml/2006/table">
            <a:tbl>
              <a:tblPr>
                <a:tableStyleId>{2D5ABB26-0587-4C30-8999-92F81FD0307C}</a:tableStyleId>
              </a:tblPr>
              <a:tblGrid>
                <a:gridCol w="1374423">
                  <a:extLst>
                    <a:ext uri="{9D8B030D-6E8A-4147-A177-3AD203B41FA5}">
                      <a16:colId xmlns:a16="http://schemas.microsoft.com/office/drawing/2014/main" val="3879563006"/>
                    </a:ext>
                  </a:extLst>
                </a:gridCol>
                <a:gridCol w="1374423">
                  <a:extLst>
                    <a:ext uri="{9D8B030D-6E8A-4147-A177-3AD203B41FA5}">
                      <a16:colId xmlns:a16="http://schemas.microsoft.com/office/drawing/2014/main" val="2142608261"/>
                    </a:ext>
                  </a:extLst>
                </a:gridCol>
                <a:gridCol w="1374423">
                  <a:extLst>
                    <a:ext uri="{9D8B030D-6E8A-4147-A177-3AD203B41FA5}">
                      <a16:colId xmlns:a16="http://schemas.microsoft.com/office/drawing/2014/main" val="2435436921"/>
                    </a:ext>
                  </a:extLst>
                </a:gridCol>
                <a:gridCol w="1374423">
                  <a:extLst>
                    <a:ext uri="{9D8B030D-6E8A-4147-A177-3AD203B41FA5}">
                      <a16:colId xmlns:a16="http://schemas.microsoft.com/office/drawing/2014/main" val="2286424105"/>
                    </a:ext>
                  </a:extLst>
                </a:gridCol>
                <a:gridCol w="1374423">
                  <a:extLst>
                    <a:ext uri="{9D8B030D-6E8A-4147-A177-3AD203B41FA5}">
                      <a16:colId xmlns:a16="http://schemas.microsoft.com/office/drawing/2014/main" val="3711642093"/>
                    </a:ext>
                  </a:extLst>
                </a:gridCol>
                <a:gridCol w="1374423">
                  <a:extLst>
                    <a:ext uri="{9D8B030D-6E8A-4147-A177-3AD203B41FA5}">
                      <a16:colId xmlns:a16="http://schemas.microsoft.com/office/drawing/2014/main" val="4052648963"/>
                    </a:ext>
                  </a:extLst>
                </a:gridCol>
              </a:tblGrid>
              <a:tr h="838317">
                <a:tc>
                  <a:txBody>
                    <a:bodyPr/>
                    <a:lstStyle/>
                    <a:p>
                      <a:pPr algn="ctr" fontAlgn="ctr"/>
                      <a:r>
                        <a:rPr lang="en-US" altLang="ja-JP" sz="1400" u="none" strike="noStrike" dirty="0">
                          <a:effectLst/>
                        </a:rPr>
                        <a:t>CORREL</a:t>
                      </a:r>
                    </a:p>
                    <a:p>
                      <a:pPr algn="ctr" fontAlgn="ctr"/>
                      <a:r>
                        <a:rPr lang="en-US" sz="1400" u="none" strike="noStrike" dirty="0">
                          <a:effectLst/>
                        </a:rPr>
                        <a:t>L - W</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CORREL</a:t>
                      </a:r>
                    </a:p>
                    <a:p>
                      <a:pPr algn="ctr" fontAlgn="ctr"/>
                      <a:r>
                        <a:rPr lang="en-US" sz="1400" u="none" strike="noStrike" dirty="0">
                          <a:effectLst/>
                        </a:rPr>
                        <a:t>L - A</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CORREL</a:t>
                      </a:r>
                    </a:p>
                    <a:p>
                      <a:pPr algn="ctr" fontAlgn="ctr"/>
                      <a:r>
                        <a:rPr lang="en-US" sz="1400" u="none" strike="noStrike" dirty="0">
                          <a:effectLst/>
                        </a:rPr>
                        <a:t>L - S</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CORREL</a:t>
                      </a:r>
                    </a:p>
                    <a:p>
                      <a:pPr algn="ctr" fontAlgn="ctr"/>
                      <a:r>
                        <a:rPr lang="en-US" sz="1400" u="none" strike="noStrike" dirty="0">
                          <a:effectLst/>
                        </a:rPr>
                        <a:t>W - A</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CORREL</a:t>
                      </a:r>
                    </a:p>
                    <a:p>
                      <a:pPr algn="ctr" fontAlgn="ctr"/>
                      <a:r>
                        <a:rPr lang="en-US" sz="1400" u="none" strike="noStrike" dirty="0">
                          <a:effectLst/>
                        </a:rPr>
                        <a:t>W - S</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CORREL</a:t>
                      </a:r>
                    </a:p>
                    <a:p>
                      <a:pPr algn="ctr" fontAlgn="ctr"/>
                      <a:r>
                        <a:rPr lang="en-US" sz="1400" u="none" strike="noStrike" dirty="0">
                          <a:effectLst/>
                        </a:rPr>
                        <a:t>A – S</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16386"/>
                  </a:ext>
                </a:extLst>
              </a:tr>
              <a:tr h="419160">
                <a:tc>
                  <a:txBody>
                    <a:bodyPr/>
                    <a:lstStyle/>
                    <a:p>
                      <a:pPr algn="ctr" fontAlgn="b"/>
                      <a:r>
                        <a:rPr lang="en-US" altLang="ja-JP" sz="1400" u="none" strike="noStrike">
                          <a:effectLst/>
                        </a:rPr>
                        <a:t>0.085719986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400" u="none" strike="noStrike" dirty="0">
                          <a:effectLst/>
                        </a:rPr>
                        <a:t>-0.037114617</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400" u="none" strike="noStrike" dirty="0">
                          <a:effectLst/>
                        </a:rPr>
                        <a:t>0.106241867</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400" u="none" strike="noStrike" dirty="0">
                          <a:effectLst/>
                        </a:rPr>
                        <a:t>-0.004290985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400" u="none" strike="noStrike" dirty="0">
                          <a:effectLst/>
                        </a:rPr>
                        <a:t>0.017832386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ja-JP" sz="1400" u="none" strike="noStrike" dirty="0">
                          <a:effectLst/>
                        </a:rPr>
                        <a:t>-0.114845566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380016"/>
                  </a:ext>
                </a:extLst>
              </a:tr>
            </a:tbl>
          </a:graphicData>
        </a:graphic>
      </p:graphicFrame>
      <p:cxnSp>
        <p:nvCxnSpPr>
          <p:cNvPr id="8" name="コネクタ: カギ線 5">
            <a:extLst>
              <a:ext uri="{FF2B5EF4-FFF2-40B4-BE49-F238E27FC236}">
                <a16:creationId xmlns:a16="http://schemas.microsoft.com/office/drawing/2014/main" id="{96DB7300-C95C-4BBB-BCC6-8285C0725D8E}"/>
              </a:ext>
            </a:extLst>
          </p:cNvPr>
          <p:cNvCxnSpPr>
            <a:cxnSpLocks/>
          </p:cNvCxnSpPr>
          <p:nvPr/>
        </p:nvCxnSpPr>
        <p:spPr>
          <a:xfrm rot="10800000">
            <a:off x="2026508" y="4708713"/>
            <a:ext cx="1112108" cy="942250"/>
          </a:xfrm>
          <a:prstGeom prst="bentConnector3">
            <a:avLst>
              <a:gd name="adj1" fmla="val 10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11">
            <a:extLst>
              <a:ext uri="{FF2B5EF4-FFF2-40B4-BE49-F238E27FC236}">
                <a16:creationId xmlns:a16="http://schemas.microsoft.com/office/drawing/2014/main" id="{66582539-24F2-46D1-B39F-C32273402AE1}"/>
              </a:ext>
            </a:extLst>
          </p:cNvPr>
          <p:cNvCxnSpPr/>
          <p:nvPr/>
        </p:nvCxnSpPr>
        <p:spPr>
          <a:xfrm flipH="1">
            <a:off x="3929449" y="3274541"/>
            <a:ext cx="7290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0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nance trade numbers">
            <a:extLst>
              <a:ext uri="{FF2B5EF4-FFF2-40B4-BE49-F238E27FC236}">
                <a16:creationId xmlns:a16="http://schemas.microsoft.com/office/drawing/2014/main" id="{9DF4BC06-1A82-2140-B3F2-68599990B0E2}"/>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t="20795" b="17392"/>
          <a:stretch/>
        </p:blipFill>
        <p:spPr>
          <a:xfrm>
            <a:off x="0" y="-13108"/>
            <a:ext cx="12191980" cy="685799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6840" y="-201769"/>
            <a:ext cx="11958300" cy="1033462"/>
          </a:xfrm>
        </p:spPr>
        <p:txBody>
          <a:bodyPr>
            <a:normAutofit fontScale="90000"/>
          </a:bodyPr>
          <a:lstStyle/>
          <a:p>
            <a:r>
              <a:rPr lang="en-US" dirty="0"/>
              <a:t>Regression (Monthly return keywords) </a:t>
            </a:r>
            <a:endParaRPr lang="en-US" b="1" dirty="0"/>
          </a:p>
        </p:txBody>
      </p:sp>
      <p:graphicFrame>
        <p:nvGraphicFramePr>
          <p:cNvPr id="4" name="グラフ 1">
            <a:extLst>
              <a:ext uri="{FF2B5EF4-FFF2-40B4-BE49-F238E27FC236}">
                <a16:creationId xmlns:a16="http://schemas.microsoft.com/office/drawing/2014/main" id="{9751EA66-6C50-4F58-9DDD-8E807F455CA6}"/>
              </a:ext>
            </a:extLst>
          </p:cNvPr>
          <p:cNvGraphicFramePr>
            <a:graphicFrameLocks/>
          </p:cNvGraphicFramePr>
          <p:nvPr>
            <p:extLst>
              <p:ext uri="{D42A27DB-BD31-4B8C-83A1-F6EECF244321}">
                <p14:modId xmlns:p14="http://schemas.microsoft.com/office/powerpoint/2010/main" val="3300703546"/>
              </p:ext>
            </p:extLst>
          </p:nvPr>
        </p:nvGraphicFramePr>
        <p:xfrm>
          <a:off x="832243" y="1512820"/>
          <a:ext cx="4204605" cy="22585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オブジェクト 2">
            <a:extLst>
              <a:ext uri="{FF2B5EF4-FFF2-40B4-BE49-F238E27FC236}">
                <a16:creationId xmlns:a16="http://schemas.microsoft.com/office/drawing/2014/main" id="{80AF0F78-D5EE-415B-AE6C-CCE040CD89D9}"/>
              </a:ext>
            </a:extLst>
          </p:cNvPr>
          <p:cNvGraphicFramePr>
            <a:graphicFrameLocks noChangeAspect="1"/>
          </p:cNvGraphicFramePr>
          <p:nvPr>
            <p:extLst>
              <p:ext uri="{D42A27DB-BD31-4B8C-83A1-F6EECF244321}">
                <p14:modId xmlns:p14="http://schemas.microsoft.com/office/powerpoint/2010/main" val="2413793966"/>
              </p:ext>
            </p:extLst>
          </p:nvPr>
        </p:nvGraphicFramePr>
        <p:xfrm>
          <a:off x="3291912" y="776253"/>
          <a:ext cx="1744936" cy="613736"/>
        </p:xfrm>
        <a:graphic>
          <a:graphicData uri="http://schemas.openxmlformats.org/presentationml/2006/ole">
            <mc:AlternateContent xmlns:mc="http://schemas.openxmlformats.org/markup-compatibility/2006">
              <mc:Choice xmlns:v="urn:schemas-microsoft-com:vml" Requires="v">
                <p:oleObj name="Worksheet" r:id="rId5" imgW="1380910" imgH="485648" progId="Excel.Sheet.12">
                  <p:embed/>
                </p:oleObj>
              </mc:Choice>
              <mc:Fallback>
                <p:oleObj name="Worksheet" r:id="rId5" imgW="1380910" imgH="485648" progId="Excel.Sheet.12">
                  <p:embed/>
                  <p:pic>
                    <p:nvPicPr>
                      <p:cNvPr id="3" name="オブジェクト 2">
                        <a:extLst>
                          <a:ext uri="{FF2B5EF4-FFF2-40B4-BE49-F238E27FC236}">
                            <a16:creationId xmlns:a16="http://schemas.microsoft.com/office/drawing/2014/main" id="{2DDDE189-BA1A-45AF-ADBF-3E9EEB2ED89D}"/>
                          </a:ext>
                        </a:extLst>
                      </p:cNvPr>
                      <p:cNvPicPr/>
                      <p:nvPr/>
                    </p:nvPicPr>
                    <p:blipFill>
                      <a:blip r:embed="rId6"/>
                      <a:stretch>
                        <a:fillRect/>
                      </a:stretch>
                    </p:blipFill>
                    <p:spPr>
                      <a:xfrm>
                        <a:off x="3291912" y="776253"/>
                        <a:ext cx="1744936" cy="613736"/>
                      </a:xfrm>
                      <a:prstGeom prst="rect">
                        <a:avLst/>
                      </a:prstGeom>
                      <a:solidFill>
                        <a:schemeClr val="tx1"/>
                      </a:solidFill>
                      <a:ln>
                        <a:solidFill>
                          <a:schemeClr val="tx1"/>
                        </a:solidFill>
                      </a:ln>
                    </p:spPr>
                  </p:pic>
                </p:oleObj>
              </mc:Fallback>
            </mc:AlternateContent>
          </a:graphicData>
        </a:graphic>
      </p:graphicFrame>
      <p:sp>
        <p:nvSpPr>
          <p:cNvPr id="6" name="正方形/長方形 3">
            <a:extLst>
              <a:ext uri="{FF2B5EF4-FFF2-40B4-BE49-F238E27FC236}">
                <a16:creationId xmlns:a16="http://schemas.microsoft.com/office/drawing/2014/main" id="{57FCE7B2-3D00-4EA3-B887-AD6E10AD649E}"/>
              </a:ext>
            </a:extLst>
          </p:cNvPr>
          <p:cNvSpPr/>
          <p:nvPr/>
        </p:nvSpPr>
        <p:spPr>
          <a:xfrm>
            <a:off x="951552" y="1020657"/>
            <a:ext cx="1421022" cy="369332"/>
          </a:xfrm>
          <a:prstGeom prst="rect">
            <a:avLst/>
          </a:prstGeom>
        </p:spPr>
        <p:txBody>
          <a:bodyPr wrap="square">
            <a:spAutoFit/>
          </a:bodyPr>
          <a:lstStyle/>
          <a:p>
            <a:r>
              <a:rPr lang="en-US" altLang="ja-JP" b="1" dirty="0"/>
              <a:t>Starbucks</a:t>
            </a:r>
            <a:endParaRPr lang="ja-JP" altLang="en-US" dirty="0"/>
          </a:p>
        </p:txBody>
      </p:sp>
      <p:graphicFrame>
        <p:nvGraphicFramePr>
          <p:cNvPr id="8" name="オブジェクト 4">
            <a:extLst>
              <a:ext uri="{FF2B5EF4-FFF2-40B4-BE49-F238E27FC236}">
                <a16:creationId xmlns:a16="http://schemas.microsoft.com/office/drawing/2014/main" id="{72CA859F-F51D-4F28-87EC-881BCBF9DC2D}"/>
              </a:ext>
            </a:extLst>
          </p:cNvPr>
          <p:cNvGraphicFramePr>
            <a:graphicFrameLocks noChangeAspect="1"/>
          </p:cNvGraphicFramePr>
          <p:nvPr>
            <p:extLst>
              <p:ext uri="{D42A27DB-BD31-4B8C-83A1-F6EECF244321}">
                <p14:modId xmlns:p14="http://schemas.microsoft.com/office/powerpoint/2010/main" val="3932439549"/>
              </p:ext>
            </p:extLst>
          </p:nvPr>
        </p:nvGraphicFramePr>
        <p:xfrm>
          <a:off x="3156285" y="3945619"/>
          <a:ext cx="1843311" cy="648337"/>
        </p:xfrm>
        <a:graphic>
          <a:graphicData uri="http://schemas.openxmlformats.org/presentationml/2006/ole">
            <mc:AlternateContent xmlns:mc="http://schemas.openxmlformats.org/markup-compatibility/2006">
              <mc:Choice xmlns:v="urn:schemas-microsoft-com:vml" Requires="v">
                <p:oleObj name="Worksheet" r:id="rId7" imgW="1380910" imgH="485648" progId="Excel.Sheet.12">
                  <p:embed/>
                </p:oleObj>
              </mc:Choice>
              <mc:Fallback>
                <p:oleObj name="Worksheet" r:id="rId7" imgW="1380910" imgH="485648" progId="Excel.Sheet.12">
                  <p:embed/>
                  <p:pic>
                    <p:nvPicPr>
                      <p:cNvPr id="5" name="オブジェクト 4">
                        <a:extLst>
                          <a:ext uri="{FF2B5EF4-FFF2-40B4-BE49-F238E27FC236}">
                            <a16:creationId xmlns:a16="http://schemas.microsoft.com/office/drawing/2014/main" id="{9FE97EB4-F174-44D2-A84D-0997131C273B}"/>
                          </a:ext>
                        </a:extLst>
                      </p:cNvPr>
                      <p:cNvPicPr/>
                      <p:nvPr/>
                    </p:nvPicPr>
                    <p:blipFill>
                      <a:blip r:embed="rId8"/>
                      <a:stretch>
                        <a:fillRect/>
                      </a:stretch>
                    </p:blipFill>
                    <p:spPr>
                      <a:xfrm>
                        <a:off x="3156285" y="3945619"/>
                        <a:ext cx="1843311" cy="648337"/>
                      </a:xfrm>
                      <a:prstGeom prst="rect">
                        <a:avLst/>
                      </a:prstGeom>
                      <a:solidFill>
                        <a:schemeClr val="tx1"/>
                      </a:solidFill>
                    </p:spPr>
                  </p:pic>
                </p:oleObj>
              </mc:Fallback>
            </mc:AlternateContent>
          </a:graphicData>
        </a:graphic>
      </p:graphicFrame>
      <p:graphicFrame>
        <p:nvGraphicFramePr>
          <p:cNvPr id="9" name="グラフ 5">
            <a:extLst>
              <a:ext uri="{FF2B5EF4-FFF2-40B4-BE49-F238E27FC236}">
                <a16:creationId xmlns:a16="http://schemas.microsoft.com/office/drawing/2014/main" id="{E1D95498-5252-429F-BAF2-44F12D1A67B3}"/>
              </a:ext>
            </a:extLst>
          </p:cNvPr>
          <p:cNvGraphicFramePr>
            <a:graphicFrameLocks/>
          </p:cNvGraphicFramePr>
          <p:nvPr>
            <p:extLst>
              <p:ext uri="{D42A27DB-BD31-4B8C-83A1-F6EECF244321}">
                <p14:modId xmlns:p14="http://schemas.microsoft.com/office/powerpoint/2010/main" val="2289937062"/>
              </p:ext>
            </p:extLst>
          </p:nvPr>
        </p:nvGraphicFramePr>
        <p:xfrm>
          <a:off x="796545" y="4680443"/>
          <a:ext cx="4204605" cy="2177557"/>
        </p:xfrm>
        <a:graphic>
          <a:graphicData uri="http://schemas.openxmlformats.org/drawingml/2006/chart">
            <c:chart xmlns:c="http://schemas.openxmlformats.org/drawingml/2006/chart" xmlns:r="http://schemas.openxmlformats.org/officeDocument/2006/relationships" r:id="rId9"/>
          </a:graphicData>
        </a:graphic>
      </p:graphicFrame>
      <p:sp>
        <p:nvSpPr>
          <p:cNvPr id="10" name="正方形/長方形 6">
            <a:extLst>
              <a:ext uri="{FF2B5EF4-FFF2-40B4-BE49-F238E27FC236}">
                <a16:creationId xmlns:a16="http://schemas.microsoft.com/office/drawing/2014/main" id="{23D9AB52-2D18-4B51-A83D-0055B3048E9A}"/>
              </a:ext>
            </a:extLst>
          </p:cNvPr>
          <p:cNvSpPr/>
          <p:nvPr/>
        </p:nvSpPr>
        <p:spPr>
          <a:xfrm>
            <a:off x="479911" y="4149323"/>
            <a:ext cx="2319866" cy="369332"/>
          </a:xfrm>
          <a:prstGeom prst="rect">
            <a:avLst/>
          </a:prstGeom>
        </p:spPr>
        <p:txBody>
          <a:bodyPr wrap="none">
            <a:spAutoFit/>
          </a:bodyPr>
          <a:lstStyle/>
          <a:p>
            <a:pPr lvl="0" algn="ctr" fontAlgn="b"/>
            <a:r>
              <a:rPr lang="en-US" altLang="ja-JP" b="1" dirty="0">
                <a:latin typeface="游ゴシック" panose="020B0400000000000000" pitchFamily="50" charset="-128"/>
              </a:rPr>
              <a:t>Activision Blizzard</a:t>
            </a:r>
          </a:p>
        </p:txBody>
      </p:sp>
      <p:graphicFrame>
        <p:nvGraphicFramePr>
          <p:cNvPr id="11" name="グラフ 7">
            <a:extLst>
              <a:ext uri="{FF2B5EF4-FFF2-40B4-BE49-F238E27FC236}">
                <a16:creationId xmlns:a16="http://schemas.microsoft.com/office/drawing/2014/main" id="{45AE4284-1DED-4685-87BC-B1050AA7F282}"/>
              </a:ext>
            </a:extLst>
          </p:cNvPr>
          <p:cNvGraphicFramePr>
            <a:graphicFrameLocks/>
          </p:cNvGraphicFramePr>
          <p:nvPr>
            <p:extLst>
              <p:ext uri="{D42A27DB-BD31-4B8C-83A1-F6EECF244321}">
                <p14:modId xmlns:p14="http://schemas.microsoft.com/office/powerpoint/2010/main" val="3028302913"/>
              </p:ext>
            </p:extLst>
          </p:nvPr>
        </p:nvGraphicFramePr>
        <p:xfrm>
          <a:off x="6976500" y="1554695"/>
          <a:ext cx="4239006" cy="216667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2" name="オブジェクト 9">
            <a:extLst>
              <a:ext uri="{FF2B5EF4-FFF2-40B4-BE49-F238E27FC236}">
                <a16:creationId xmlns:a16="http://schemas.microsoft.com/office/drawing/2014/main" id="{B2FF2C9C-98DD-4933-B948-6D02C8FDE9C8}"/>
              </a:ext>
            </a:extLst>
          </p:cNvPr>
          <p:cNvGraphicFramePr>
            <a:graphicFrameLocks noChangeAspect="1"/>
          </p:cNvGraphicFramePr>
          <p:nvPr>
            <p:extLst>
              <p:ext uri="{D42A27DB-BD31-4B8C-83A1-F6EECF244321}">
                <p14:modId xmlns:p14="http://schemas.microsoft.com/office/powerpoint/2010/main" val="701121574"/>
              </p:ext>
            </p:extLst>
          </p:nvPr>
        </p:nvGraphicFramePr>
        <p:xfrm>
          <a:off x="9470570" y="833433"/>
          <a:ext cx="1744936" cy="613736"/>
        </p:xfrm>
        <a:graphic>
          <a:graphicData uri="http://schemas.openxmlformats.org/presentationml/2006/ole">
            <mc:AlternateContent xmlns:mc="http://schemas.openxmlformats.org/markup-compatibility/2006">
              <mc:Choice xmlns:v="urn:schemas-microsoft-com:vml" Requires="v">
                <p:oleObj name="Worksheet" r:id="rId11" imgW="1380910" imgH="485648" progId="Excel.Sheet.12">
                  <p:embed/>
                </p:oleObj>
              </mc:Choice>
              <mc:Fallback>
                <p:oleObj name="Worksheet" r:id="rId11" imgW="1380910" imgH="485648" progId="Excel.Sheet.12">
                  <p:embed/>
                  <p:pic>
                    <p:nvPicPr>
                      <p:cNvPr id="10" name="オブジェクト 9">
                        <a:extLst>
                          <a:ext uri="{FF2B5EF4-FFF2-40B4-BE49-F238E27FC236}">
                            <a16:creationId xmlns:a16="http://schemas.microsoft.com/office/drawing/2014/main" id="{823F8148-4A37-42BF-831F-0D09292E5264}"/>
                          </a:ext>
                        </a:extLst>
                      </p:cNvPr>
                      <p:cNvPicPr/>
                      <p:nvPr/>
                    </p:nvPicPr>
                    <p:blipFill>
                      <a:blip r:embed="rId12"/>
                      <a:stretch>
                        <a:fillRect/>
                      </a:stretch>
                    </p:blipFill>
                    <p:spPr>
                      <a:xfrm>
                        <a:off x="9470570" y="833433"/>
                        <a:ext cx="1744936" cy="613736"/>
                      </a:xfrm>
                      <a:prstGeom prst="rect">
                        <a:avLst/>
                      </a:prstGeom>
                      <a:solidFill>
                        <a:schemeClr val="tx1"/>
                      </a:solidFill>
                    </p:spPr>
                  </p:pic>
                </p:oleObj>
              </mc:Fallback>
            </mc:AlternateContent>
          </a:graphicData>
        </a:graphic>
      </p:graphicFrame>
      <p:sp>
        <p:nvSpPr>
          <p:cNvPr id="13" name="正方形/長方形 10">
            <a:extLst>
              <a:ext uri="{FF2B5EF4-FFF2-40B4-BE49-F238E27FC236}">
                <a16:creationId xmlns:a16="http://schemas.microsoft.com/office/drawing/2014/main" id="{4CA8ADD5-0A60-4EF4-8342-392BE56C5451}"/>
              </a:ext>
            </a:extLst>
          </p:cNvPr>
          <p:cNvSpPr/>
          <p:nvPr/>
        </p:nvSpPr>
        <p:spPr>
          <a:xfrm>
            <a:off x="7073074" y="1020657"/>
            <a:ext cx="1421022" cy="369332"/>
          </a:xfrm>
          <a:prstGeom prst="rect">
            <a:avLst/>
          </a:prstGeom>
        </p:spPr>
        <p:txBody>
          <a:bodyPr wrap="square">
            <a:spAutoFit/>
          </a:bodyPr>
          <a:lstStyle/>
          <a:p>
            <a:r>
              <a:rPr lang="en-US" altLang="ja-JP" b="1" dirty="0"/>
              <a:t>Walmart</a:t>
            </a:r>
            <a:endParaRPr lang="ja-JP" altLang="en-US" dirty="0"/>
          </a:p>
        </p:txBody>
      </p:sp>
      <p:graphicFrame>
        <p:nvGraphicFramePr>
          <p:cNvPr id="14" name="グラフ 11">
            <a:extLst>
              <a:ext uri="{FF2B5EF4-FFF2-40B4-BE49-F238E27FC236}">
                <a16:creationId xmlns:a16="http://schemas.microsoft.com/office/drawing/2014/main" id="{9730993F-5DF3-41AF-A6A7-754BF4AC3D13}"/>
              </a:ext>
            </a:extLst>
          </p:cNvPr>
          <p:cNvGraphicFramePr>
            <a:graphicFrameLocks/>
          </p:cNvGraphicFramePr>
          <p:nvPr>
            <p:extLst>
              <p:ext uri="{D42A27DB-BD31-4B8C-83A1-F6EECF244321}">
                <p14:modId xmlns:p14="http://schemas.microsoft.com/office/powerpoint/2010/main" val="996430079"/>
              </p:ext>
            </p:extLst>
          </p:nvPr>
        </p:nvGraphicFramePr>
        <p:xfrm>
          <a:off x="6933901" y="4623019"/>
          <a:ext cx="4239006" cy="2222103"/>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5" name="オブジェクト 12">
            <a:extLst>
              <a:ext uri="{FF2B5EF4-FFF2-40B4-BE49-F238E27FC236}">
                <a16:creationId xmlns:a16="http://schemas.microsoft.com/office/drawing/2014/main" id="{613003EB-369B-40F9-AC13-0E3A5EF9182D}"/>
              </a:ext>
            </a:extLst>
          </p:cNvPr>
          <p:cNvGraphicFramePr>
            <a:graphicFrameLocks noChangeAspect="1"/>
          </p:cNvGraphicFramePr>
          <p:nvPr>
            <p:extLst>
              <p:ext uri="{D42A27DB-BD31-4B8C-83A1-F6EECF244321}">
                <p14:modId xmlns:p14="http://schemas.microsoft.com/office/powerpoint/2010/main" val="3315915209"/>
              </p:ext>
            </p:extLst>
          </p:nvPr>
        </p:nvGraphicFramePr>
        <p:xfrm>
          <a:off x="9315457" y="3917647"/>
          <a:ext cx="1857450" cy="653310"/>
        </p:xfrm>
        <a:graphic>
          <a:graphicData uri="http://schemas.openxmlformats.org/presentationml/2006/ole">
            <mc:AlternateContent xmlns:mc="http://schemas.openxmlformats.org/markup-compatibility/2006">
              <mc:Choice xmlns:v="urn:schemas-microsoft-com:vml" Requires="v">
                <p:oleObj name="Worksheet" r:id="rId14" imgW="1380910" imgH="485648" progId="Excel.Sheet.12">
                  <p:embed/>
                </p:oleObj>
              </mc:Choice>
              <mc:Fallback>
                <p:oleObj name="Worksheet" r:id="rId14" imgW="1380910" imgH="485648" progId="Excel.Sheet.12">
                  <p:embed/>
                  <p:pic>
                    <p:nvPicPr>
                      <p:cNvPr id="13" name="オブジェクト 12">
                        <a:extLst>
                          <a:ext uri="{FF2B5EF4-FFF2-40B4-BE49-F238E27FC236}">
                            <a16:creationId xmlns:a16="http://schemas.microsoft.com/office/drawing/2014/main" id="{4CB5B327-B988-41E7-93D1-66A03FEA0DB4}"/>
                          </a:ext>
                        </a:extLst>
                      </p:cNvPr>
                      <p:cNvPicPr/>
                      <p:nvPr/>
                    </p:nvPicPr>
                    <p:blipFill>
                      <a:blip r:embed="rId15"/>
                      <a:stretch>
                        <a:fillRect/>
                      </a:stretch>
                    </p:blipFill>
                    <p:spPr>
                      <a:xfrm>
                        <a:off x="9315457" y="3917647"/>
                        <a:ext cx="1857450" cy="653310"/>
                      </a:xfrm>
                      <a:prstGeom prst="rect">
                        <a:avLst/>
                      </a:prstGeom>
                      <a:solidFill>
                        <a:schemeClr val="tx1"/>
                      </a:solidFill>
                    </p:spPr>
                  </p:pic>
                </p:oleObj>
              </mc:Fallback>
            </mc:AlternateContent>
          </a:graphicData>
        </a:graphic>
      </p:graphicFrame>
      <p:sp>
        <p:nvSpPr>
          <p:cNvPr id="16" name="正方形/長方形 13">
            <a:extLst>
              <a:ext uri="{FF2B5EF4-FFF2-40B4-BE49-F238E27FC236}">
                <a16:creationId xmlns:a16="http://schemas.microsoft.com/office/drawing/2014/main" id="{66647885-82ED-45D3-A4BE-942A0493EB64}"/>
              </a:ext>
            </a:extLst>
          </p:cNvPr>
          <p:cNvSpPr/>
          <p:nvPr/>
        </p:nvSpPr>
        <p:spPr>
          <a:xfrm>
            <a:off x="7192405" y="3779991"/>
            <a:ext cx="1421022" cy="369332"/>
          </a:xfrm>
          <a:prstGeom prst="rect">
            <a:avLst/>
          </a:prstGeom>
        </p:spPr>
        <p:txBody>
          <a:bodyPr wrap="square">
            <a:spAutoFit/>
          </a:bodyPr>
          <a:lstStyle/>
          <a:p>
            <a:endParaRPr lang="ja-JP" altLang="en-US" dirty="0"/>
          </a:p>
        </p:txBody>
      </p:sp>
      <p:sp>
        <p:nvSpPr>
          <p:cNvPr id="17" name="正方形/長方形 14">
            <a:extLst>
              <a:ext uri="{FF2B5EF4-FFF2-40B4-BE49-F238E27FC236}">
                <a16:creationId xmlns:a16="http://schemas.microsoft.com/office/drawing/2014/main" id="{1CBE0FA0-0BB2-4FBD-ADE6-CAD144AA0F45}"/>
              </a:ext>
            </a:extLst>
          </p:cNvPr>
          <p:cNvSpPr/>
          <p:nvPr/>
        </p:nvSpPr>
        <p:spPr>
          <a:xfrm>
            <a:off x="7073074" y="4149323"/>
            <a:ext cx="1421022" cy="369332"/>
          </a:xfrm>
          <a:prstGeom prst="rect">
            <a:avLst/>
          </a:prstGeom>
        </p:spPr>
        <p:txBody>
          <a:bodyPr wrap="square">
            <a:spAutoFit/>
          </a:bodyPr>
          <a:lstStyle/>
          <a:p>
            <a:r>
              <a:rPr lang="en-US" altLang="ja-JP" b="1" dirty="0"/>
              <a:t>Lufthansa</a:t>
            </a:r>
            <a:endParaRPr lang="ja-JP" altLang="en-US" dirty="0"/>
          </a:p>
        </p:txBody>
      </p:sp>
    </p:spTree>
    <p:extLst>
      <p:ext uri="{BB962C8B-B14F-4D97-AF65-F5344CB8AC3E}">
        <p14:creationId xmlns:p14="http://schemas.microsoft.com/office/powerpoint/2010/main" val="2963659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E95F751-6EE8-404A-B437-18DA1AADDA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66865C-06EC-4791-9E67-38F3AD8FD6F9}">
  <ds:schemaRefs>
    <ds:schemaRef ds:uri="http://schemas.microsoft.com/sharepoint/v3/contenttype/forms"/>
  </ds:schemaRefs>
</ds:datastoreItem>
</file>

<file path=customXml/itemProps3.xml><?xml version="1.0" encoding="utf-8"?>
<ds:datastoreItem xmlns:ds="http://schemas.openxmlformats.org/officeDocument/2006/customXml" ds:itemID="{E290C99F-ABF3-4FED-B5A3-5D1E68261DB8}">
  <ds:schemaRef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http://purl.org/dc/terms/"/>
    <ds:schemaRef ds:uri="71af3243-3dd4-4a8d-8c0d-dd76da1f02a5"/>
    <ds:schemaRef ds:uri="http://purl.org/dc/elements/1.1/"/>
    <ds:schemaRef ds:uri="16c05727-aa75-4e4a-9b5f-8a80a116589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1092</Words>
  <Application>Microsoft Office PowerPoint</Application>
  <PresentationFormat>Widescreen</PresentationFormat>
  <Paragraphs>301</Paragraphs>
  <Slides>37</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SourceSansPro</vt:lpstr>
      <vt:lpstr>游ゴシック</vt:lpstr>
      <vt:lpstr>Arial</vt:lpstr>
      <vt:lpstr>Calibri</vt:lpstr>
      <vt:lpstr>Century Gothic</vt:lpstr>
      <vt:lpstr>Times</vt:lpstr>
      <vt:lpstr>Times New Roman</vt:lpstr>
      <vt:lpstr>Mesh</vt:lpstr>
      <vt:lpstr>Worksheet</vt:lpstr>
      <vt:lpstr>Modeling &amp; Analytics presentation</vt:lpstr>
      <vt:lpstr>summary</vt:lpstr>
      <vt:lpstr>PowerPoint Presentation</vt:lpstr>
      <vt:lpstr>PowerPoint Presentation</vt:lpstr>
      <vt:lpstr>Research by regions </vt:lpstr>
      <vt:lpstr>PowerPoint Presentation</vt:lpstr>
      <vt:lpstr>Stocks INFORMATION  from 2010 - 2019 </vt:lpstr>
      <vt:lpstr>Company monthly return (Jan 2010 – DEC 2014) </vt:lpstr>
      <vt:lpstr>Regression (Monthly return keywords) </vt:lpstr>
      <vt:lpstr>WHY IS it IRRELEVANT ? </vt:lpstr>
      <vt:lpstr>Equity Progression</vt:lpstr>
      <vt:lpstr>W Portfolio </vt:lpstr>
      <vt:lpstr>PowerPoint Presentation</vt:lpstr>
      <vt:lpstr>POSITIONS</vt:lpstr>
      <vt:lpstr>INVESTMENT PORTFOLIO OPTIMISATION WITH PYTHON </vt:lpstr>
      <vt:lpstr>PowerPoint Presentation</vt:lpstr>
      <vt:lpstr>PowerPoint Presentation</vt:lpstr>
      <vt:lpstr>PowerPoint Presentation</vt:lpstr>
      <vt:lpstr>keywords in python </vt:lpstr>
      <vt:lpstr>data</vt:lpstr>
      <vt:lpstr>Method</vt:lpstr>
      <vt:lpstr>PowerPoint Presentation</vt:lpstr>
      <vt:lpstr>result of keywords</vt:lpstr>
      <vt:lpstr>Result: weight when m=0.05</vt:lpstr>
      <vt:lpstr>Result: weight when m=0.77</vt:lpstr>
      <vt:lpstr>Result: Target weight</vt:lpstr>
      <vt:lpstr>Result: Equity progression</vt:lpstr>
      <vt:lpstr>Analysis</vt:lpstr>
      <vt:lpstr>Conclusion of  keywords</vt:lpstr>
      <vt:lpstr>second strategy: weather case </vt:lpstr>
      <vt:lpstr>second strategy: weather case </vt:lpstr>
      <vt:lpstr>Assumptions Tests</vt:lpstr>
      <vt:lpstr>BACKTESTING RESULTS</vt:lpstr>
      <vt:lpstr>PowerPoint Presentation</vt:lpstr>
      <vt:lpstr>THE VOLFEFE InDEX</vt:lpstr>
      <vt:lpstr>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2019-12-08T20:32:12Z</dcterms:created>
  <dcterms:modified xsi:type="dcterms:W3CDTF">2021-04-18T08:01:27Z</dcterms:modified>
</cp:coreProperties>
</file>